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  <p:sldId id="263" r:id="rId4"/>
    <p:sldId id="261" r:id="rId5"/>
    <p:sldId id="258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2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22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903095" y="826770"/>
            <a:ext cx="7577455" cy="3320415"/>
          </a:xfrm>
          <a:prstGeom prst="rect">
            <a:avLst/>
          </a:prstGeom>
        </p:spPr>
        <p:txBody>
          <a:bodyPr>
            <a:noAutofit/>
          </a:bodyPr>
          <a:p>
            <a:pPr marL="0" algn="l" defTabSz="914400">
              <a:lnSpc>
                <a:spcPct val="200000"/>
              </a:lnSpc>
              <a:buClrTx/>
              <a:buSzTx/>
              <a:buFontTx/>
            </a:pPr>
            <a:r>
              <a:rPr lang="zh-CN" altLang="en-US" sz="2400"/>
              <a:t>“</a:t>
            </a:r>
            <a:r>
              <a:rPr lang="zh-CN" altLang="en-US" sz="2400" b="1">
                <a:solidFill>
                  <a:schemeClr val="accent1"/>
                </a:solidFill>
              </a:rPr>
              <a:t>海启星</a:t>
            </a:r>
            <a:r>
              <a:rPr lang="zh-CN" altLang="en-US" sz="2400"/>
              <a:t>”公司规划（</a:t>
            </a:r>
            <a:r>
              <a:rPr lang="en-US" altLang="zh-CN" sz="2400"/>
              <a:t>2025</a:t>
            </a:r>
            <a:r>
              <a:rPr lang="zh-CN" altLang="en-US" sz="2400"/>
              <a:t>年版）</a:t>
            </a:r>
            <a:endParaRPr lang="zh-CN" altLang="en-US" sz="2400"/>
          </a:p>
          <a:p>
            <a:pPr marL="0" algn="l" defTabSz="914400">
              <a:lnSpc>
                <a:spcPct val="200000"/>
              </a:lnSpc>
              <a:buClrTx/>
              <a:buSzTx/>
              <a:buFontTx/>
            </a:pPr>
            <a:endParaRPr lang="zh-CN" altLang="en-US" sz="2400"/>
          </a:p>
          <a:p>
            <a:pPr marL="0" algn="ctr" defTabSz="914400">
              <a:lnSpc>
                <a:spcPct val="200000"/>
              </a:lnSpc>
              <a:buClrTx/>
              <a:buSzTx/>
              <a:buFontTx/>
            </a:pPr>
            <a:r>
              <a:rPr lang="zh-CN" altLang="en-US" sz="2400" b="1">
                <a:solidFill>
                  <a:schemeClr val="accent1"/>
                </a:solidFill>
              </a:rPr>
              <a:t>海启星</a:t>
            </a:r>
            <a:r>
              <a:rPr lang="en-US" altLang="zh-CN" sz="2400" b="1">
                <a:solidFill>
                  <a:schemeClr val="accent1"/>
                </a:solidFill>
              </a:rPr>
              <a:t> </a:t>
            </a:r>
            <a:r>
              <a:rPr lang="zh-CN" altLang="en-US" sz="54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</a:rPr>
              <a:t>1</a:t>
            </a:r>
            <a:r>
              <a:rPr lang="en-US" altLang="zh-CN" sz="5400"/>
              <a:t>-</a:t>
            </a:r>
            <a:r>
              <a:rPr lang="zh-CN" altLang="en-US" sz="54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</a:rPr>
              <a:t>123</a:t>
            </a:r>
            <a:r>
              <a:rPr lang="en-US" altLang="zh-CN" sz="44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</a:rPr>
              <a:t> </a:t>
            </a:r>
            <a:r>
              <a:rPr lang="zh-CN" altLang="en-US" sz="2400"/>
              <a:t>公司规划</a:t>
            </a:r>
            <a:endParaRPr lang="zh-CN" altLang="en-US" sz="2400"/>
          </a:p>
          <a:p>
            <a:pPr marL="0" algn="ctr" defTabSz="914400">
              <a:lnSpc>
                <a:spcPct val="200000"/>
              </a:lnSpc>
              <a:buClrTx/>
              <a:buSzTx/>
              <a:buFontTx/>
            </a:pPr>
            <a:endParaRPr lang="zh-CN" altLang="en-US" sz="2400"/>
          </a:p>
          <a:p>
            <a:pPr marL="0" algn="ctr" defTabSz="914400">
              <a:lnSpc>
                <a:spcPct val="200000"/>
              </a:lnSpc>
              <a:buClrTx/>
              <a:buSzTx/>
              <a:buFontTx/>
            </a:pPr>
            <a:r>
              <a:rPr lang="en-US" altLang="zh-CN" sz="2400" b="1"/>
              <a:t>2025</a:t>
            </a:r>
            <a:r>
              <a:rPr lang="zh-CN" altLang="en-US" sz="2400" b="1"/>
              <a:t>年</a:t>
            </a:r>
            <a:r>
              <a:rPr lang="en-US" altLang="zh-CN" sz="2400" b="1"/>
              <a:t>6</a:t>
            </a:r>
            <a:r>
              <a:rPr lang="zh-CN" altLang="en-US" sz="2400" b="1"/>
              <a:t>月</a:t>
            </a:r>
            <a:endParaRPr lang="zh-CN" altLang="en-US" sz="2400" b="1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793750" y="267335"/>
            <a:ext cx="10879455" cy="63239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ct val="150000"/>
              </a:lnSpc>
            </a:pPr>
            <a:r>
              <a:rPr lang="zh-CN" altLang="en-US"/>
              <a:t>《海启星公司规划（</a:t>
            </a:r>
            <a:r>
              <a:rPr lang="en-US" altLang="zh-CN"/>
              <a:t>2025</a:t>
            </a:r>
            <a:r>
              <a:rPr lang="zh-CN" altLang="en-US"/>
              <a:t>年版）》主要阐明公司</a:t>
            </a:r>
            <a:r>
              <a:rPr lang="zh-CN" altLang="en-US" b="1">
                <a:solidFill>
                  <a:schemeClr val="accent6"/>
                </a:solidFill>
              </a:rPr>
              <a:t>战略意图</a:t>
            </a:r>
            <a:r>
              <a:rPr lang="zh-CN" altLang="en-US"/>
              <a:t>，明确公司</a:t>
            </a:r>
            <a:r>
              <a:rPr lang="zh-CN" altLang="en-US" b="1">
                <a:solidFill>
                  <a:schemeClr val="accent6"/>
                </a:solidFill>
              </a:rPr>
              <a:t>工作重点</a:t>
            </a:r>
            <a:r>
              <a:rPr lang="zh-CN" altLang="en-US"/>
              <a:t>，是公司各部门</a:t>
            </a:r>
            <a:r>
              <a:rPr lang="zh-CN" altLang="en-US" b="1"/>
              <a:t>共同</a:t>
            </a:r>
            <a:r>
              <a:rPr lang="zh-CN" altLang="en-US"/>
              <a:t>的</a:t>
            </a:r>
            <a:r>
              <a:rPr lang="zh-CN" altLang="en-US" b="1">
                <a:solidFill>
                  <a:schemeClr val="accent6"/>
                </a:solidFill>
              </a:rPr>
              <a:t>行动纲领</a:t>
            </a:r>
            <a:r>
              <a:rPr lang="zh-CN" altLang="en-US"/>
              <a:t>。</a:t>
            </a:r>
            <a:endParaRPr lang="zh-CN" altLang="en-US"/>
          </a:p>
          <a:p>
            <a:pPr indent="0" fontAlgn="auto">
              <a:lnSpc>
                <a:spcPct val="150000"/>
              </a:lnSpc>
            </a:pPr>
            <a:endParaRPr lang="zh-CN" altLang="en-US"/>
          </a:p>
          <a:p>
            <a:pPr marL="28575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n"/>
            </a:pPr>
            <a:r>
              <a:rPr lang="zh-CN" altLang="en-US" b="1">
                <a:solidFill>
                  <a:schemeClr val="accent1"/>
                </a:solidFill>
              </a:rPr>
              <a:t>规划背景</a:t>
            </a:r>
            <a:endParaRPr lang="zh-CN" altLang="en-US" b="1">
              <a:solidFill>
                <a:schemeClr val="accent1"/>
              </a:solidFill>
            </a:endParaRPr>
          </a:p>
          <a:p>
            <a:pPr indent="0" fontAlgn="auto">
              <a:lnSpc>
                <a:spcPct val="150000"/>
              </a:lnSpc>
              <a:buFont typeface="Wingdings" panose="05000000000000000000" charset="0"/>
              <a:buNone/>
            </a:pPr>
            <a:r>
              <a:rPr lang="en-US" altLang="zh-CN"/>
              <a:t>        </a:t>
            </a:r>
            <a:r>
              <a:rPr lang="zh-CN" altLang="en-US"/>
              <a:t>公司面临内外挑战。</a:t>
            </a:r>
            <a:r>
              <a:rPr lang="zh-CN" altLang="en-US" b="1"/>
              <a:t>外部挑战</a:t>
            </a:r>
            <a:r>
              <a:rPr lang="zh-CN" altLang="en-US"/>
              <a:t>：技术更新节奏加快，行业竞争日趋激烈；</a:t>
            </a:r>
            <a:r>
              <a:rPr lang="zh-CN" altLang="en-US" b="1"/>
              <a:t>内部问题</a:t>
            </a:r>
            <a:r>
              <a:rPr lang="zh-CN" altLang="en-US"/>
              <a:t>：提质增效降本仍需深化落实</a:t>
            </a:r>
            <a:r>
              <a:rPr lang="en-US" altLang="zh-CN"/>
              <a:t>​​</a:t>
            </a:r>
            <a:r>
              <a:rPr lang="zh-CN" altLang="en-US"/>
              <a:t>、部门配合</a:t>
            </a:r>
            <a:r>
              <a:rPr lang="zh-CN" altLang="en-US"/>
              <a:t>程度亟待强化提升</a:t>
            </a:r>
            <a:r>
              <a:rPr lang="en-US" altLang="zh-CN"/>
              <a:t>​​</a:t>
            </a:r>
            <a:r>
              <a:rPr lang="zh-CN" altLang="en-US"/>
              <a:t>、团队专业</a:t>
            </a:r>
            <a:r>
              <a:rPr lang="zh-CN" altLang="en-US"/>
              <a:t>能力尚需全面增强</a:t>
            </a:r>
            <a:r>
              <a:rPr lang="en-US" altLang="zh-CN"/>
              <a:t>​</a:t>
            </a:r>
            <a:endParaRPr lang="en-US" altLang="zh-CN"/>
          </a:p>
          <a:p>
            <a:pPr marL="28575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n"/>
            </a:pPr>
            <a:r>
              <a:rPr lang="zh-CN" altLang="en-US" b="1">
                <a:solidFill>
                  <a:schemeClr val="accent1"/>
                </a:solidFill>
              </a:rPr>
              <a:t>规划原则</a:t>
            </a:r>
            <a:endParaRPr lang="zh-CN" altLang="en-US" b="1">
              <a:solidFill>
                <a:schemeClr val="accent1"/>
              </a:solidFill>
            </a:endParaRPr>
          </a:p>
          <a:p>
            <a:pPr indent="0" fontAlgn="auto">
              <a:lnSpc>
                <a:spcPct val="150000"/>
              </a:lnSpc>
              <a:buFont typeface="Wingdings" panose="05000000000000000000" charset="0"/>
              <a:buNone/>
            </a:pPr>
            <a:r>
              <a:rPr lang="en-US" altLang="zh-CN" b="1"/>
              <a:t>        </a:t>
            </a:r>
            <a:r>
              <a:rPr lang="zh-CN" altLang="en-US" b="1"/>
              <a:t>问题导向原则：</a:t>
            </a:r>
            <a:r>
              <a:rPr lang="zh-CN" altLang="en-US"/>
              <a:t>以完善现有问题为基础，</a:t>
            </a:r>
            <a:r>
              <a:rPr lang="zh-CN" altLang="en-US"/>
              <a:t>同时谋求公司新</a:t>
            </a:r>
            <a:r>
              <a:rPr lang="zh-CN" altLang="en-US"/>
              <a:t>发展；</a:t>
            </a:r>
            <a:r>
              <a:rPr lang="zh-CN" altLang="en-US" b="1"/>
              <a:t>继承优化原则：</a:t>
            </a:r>
            <a:r>
              <a:rPr lang="zh-CN" altLang="en-US"/>
              <a:t>以优化原有规划为</a:t>
            </a:r>
            <a:r>
              <a:rPr lang="zh-CN" altLang="en-US"/>
              <a:t>前提，持续动态</a:t>
            </a:r>
            <a:r>
              <a:rPr lang="zh-CN" altLang="en-US"/>
              <a:t>校准新</a:t>
            </a:r>
            <a:r>
              <a:rPr lang="zh-CN" altLang="en-US"/>
              <a:t>方向；</a:t>
            </a:r>
            <a:endParaRPr lang="zh-CN" altLang="en-US"/>
          </a:p>
          <a:p>
            <a:pPr marL="285750" indent="-285750" algn="l" fontAlgn="auto">
              <a:lnSpc>
                <a:spcPct val="150000"/>
              </a:lnSpc>
              <a:buClrTx/>
              <a:buSzTx/>
              <a:buFont typeface="Wingdings" panose="05000000000000000000" charset="0"/>
              <a:buChar char="n"/>
            </a:pPr>
            <a:r>
              <a:rPr lang="zh-CN" altLang="en-US" b="1">
                <a:solidFill>
                  <a:schemeClr val="accent1"/>
                </a:solidFill>
              </a:rPr>
              <a:t>规划目标</a:t>
            </a:r>
            <a:endParaRPr lang="zh-CN" altLang="en-US" b="1">
              <a:solidFill>
                <a:schemeClr val="accent1"/>
              </a:solidFill>
            </a:endParaRPr>
          </a:p>
          <a:p>
            <a:pPr indent="0" fontAlgn="auto">
              <a:lnSpc>
                <a:spcPct val="150000"/>
              </a:lnSpc>
              <a:buFont typeface="Wingdings" panose="05000000000000000000" charset="0"/>
              <a:buNone/>
            </a:pPr>
            <a:r>
              <a:rPr lang="en-US" altLang="zh-CN"/>
              <a:t>        </a:t>
            </a:r>
            <a:r>
              <a:rPr lang="zh-CN" altLang="en-US"/>
              <a:t>提供</a:t>
            </a:r>
            <a:r>
              <a:rPr lang="en-US" altLang="zh-CN"/>
              <a:t>“</a:t>
            </a:r>
            <a:r>
              <a:rPr lang="zh-CN" altLang="en-US"/>
              <a:t>一流</a:t>
            </a:r>
            <a:r>
              <a:rPr lang="en-US" altLang="zh-CN"/>
              <a:t>”</a:t>
            </a:r>
            <a:r>
              <a:rPr lang="zh-CN" altLang="en-US"/>
              <a:t>大数据全链条产品与服务。</a:t>
            </a:r>
            <a:r>
              <a:rPr lang="en-US" altLang="zh-CN"/>
              <a:t>“</a:t>
            </a:r>
            <a:r>
              <a:rPr lang="zh-CN" altLang="en-US" b="1"/>
              <a:t>一流</a:t>
            </a:r>
            <a:r>
              <a:rPr lang="en-US" altLang="zh-CN"/>
              <a:t>”</a:t>
            </a:r>
            <a:r>
              <a:rPr lang="zh-CN" altLang="en-US"/>
              <a:t>的理解：产品更可靠、更智能，服务更精细、更高效；</a:t>
            </a:r>
            <a:r>
              <a:rPr lang="en-US" altLang="zh-CN"/>
              <a:t>“</a:t>
            </a:r>
            <a:r>
              <a:rPr lang="zh-CN" altLang="en-US" b="1"/>
              <a:t>全链条</a:t>
            </a:r>
            <a:r>
              <a:rPr lang="en-US" altLang="zh-CN"/>
              <a:t>”</a:t>
            </a:r>
            <a:r>
              <a:rPr lang="zh-CN" altLang="en-US"/>
              <a:t>：从数据采集、传输、管理、应用等全数据周期，包括硬件、软件和</a:t>
            </a:r>
            <a:r>
              <a:rPr lang="zh-CN" altLang="en-US"/>
              <a:t>服务。</a:t>
            </a:r>
            <a:endParaRPr lang="zh-CN" altLang="en-US"/>
          </a:p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n"/>
            </a:pPr>
            <a:r>
              <a:rPr lang="zh-CN" altLang="en-US" b="1">
                <a:solidFill>
                  <a:schemeClr val="accent1"/>
                </a:solidFill>
              </a:rPr>
              <a:t>规划内容</a:t>
            </a:r>
            <a:endParaRPr lang="zh-CN" altLang="en-US" b="1">
              <a:solidFill>
                <a:schemeClr val="accent1"/>
              </a:solidFill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/>
              <a:t>       </a:t>
            </a:r>
            <a:r>
              <a:rPr lang="zh-CN" altLang="en-US"/>
              <a:t>企业规划需要回答：我是谁（干了什么）、去哪里（要干什么）、如何去（要怎么干）等</a:t>
            </a:r>
            <a:r>
              <a:rPr lang="en-US" altLang="zh-CN"/>
              <a:t>3</a:t>
            </a:r>
            <a:r>
              <a:rPr lang="zh-CN" altLang="en-US"/>
              <a:t>个问题。具体是阐明公司定位方向、安排</a:t>
            </a:r>
            <a:r>
              <a:rPr lang="zh-CN" altLang="en-US"/>
              <a:t>公司行动计划；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981835" y="3435985"/>
            <a:ext cx="7577455" cy="1496060"/>
          </a:xfrm>
          <a:prstGeom prst="rect">
            <a:avLst/>
          </a:prstGeom>
        </p:spPr>
        <p:txBody>
          <a:bodyPr>
            <a:noAutofit/>
          </a:bodyPr>
          <a:p>
            <a:pPr marL="0" algn="ctr" defTabSz="914400">
              <a:lnSpc>
                <a:spcPct val="200000"/>
              </a:lnSpc>
              <a:buClrTx/>
              <a:buSzTx/>
              <a:buFontTx/>
            </a:pPr>
            <a:r>
              <a:rPr lang="zh-CN" altLang="en-US" sz="48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</a:rPr>
              <a:t>1</a:t>
            </a:r>
            <a:r>
              <a:rPr lang="en-US" altLang="zh-CN" sz="48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</a:rPr>
              <a:t>   </a:t>
            </a:r>
            <a:r>
              <a:rPr lang="en-US" altLang="zh-CN" sz="4800"/>
              <a:t>-     </a:t>
            </a:r>
            <a:r>
              <a:rPr lang="zh-CN" altLang="en-US" sz="48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</a:rPr>
              <a:t>1</a:t>
            </a:r>
            <a:r>
              <a:rPr lang="en-US" altLang="zh-CN" sz="48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</a:rPr>
              <a:t>  </a:t>
            </a:r>
            <a:r>
              <a:rPr lang="zh-CN" altLang="en-US" sz="48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</a:rPr>
              <a:t>2</a:t>
            </a:r>
            <a:r>
              <a:rPr lang="en-US" altLang="zh-CN" sz="48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</a:rPr>
              <a:t>     </a:t>
            </a:r>
            <a:r>
              <a:rPr lang="zh-CN" altLang="en-US" sz="48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</a:rPr>
              <a:t>3</a:t>
            </a:r>
            <a:r>
              <a:rPr lang="en-US" altLang="zh-CN" sz="48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</a:rPr>
              <a:t> </a:t>
            </a:r>
            <a:endParaRPr lang="zh-CN" altLang="en-US" sz="4800"/>
          </a:p>
          <a:p>
            <a:pPr marL="0" algn="ctr" defTabSz="914400">
              <a:lnSpc>
                <a:spcPct val="200000"/>
              </a:lnSpc>
              <a:buClrTx/>
              <a:buSzTx/>
              <a:buFontTx/>
            </a:pPr>
            <a:endParaRPr lang="zh-CN" altLang="en-US" sz="2400"/>
          </a:p>
          <a:p>
            <a:pPr marL="0" algn="ctr" defTabSz="914400">
              <a:lnSpc>
                <a:spcPct val="200000"/>
              </a:lnSpc>
              <a:buClrTx/>
              <a:buSzTx/>
              <a:buFontTx/>
            </a:pPr>
            <a:endParaRPr lang="zh-CN" altLang="en-US" sz="2400" b="1"/>
          </a:p>
        </p:txBody>
      </p:sp>
      <p:sp>
        <p:nvSpPr>
          <p:cNvPr id="2" name="文本框 1"/>
          <p:cNvSpPr txBox="1"/>
          <p:nvPr/>
        </p:nvSpPr>
        <p:spPr>
          <a:xfrm>
            <a:off x="372110" y="137160"/>
            <a:ext cx="4629785" cy="6788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0" algn="l" defTabSz="914400">
              <a:lnSpc>
                <a:spcPct val="200000"/>
              </a:lnSpc>
              <a:buClrTx/>
              <a:buSzTx/>
              <a:buFontTx/>
            </a:pPr>
            <a:r>
              <a:rPr lang="zh-CN" altLang="en-US" sz="1600" b="1">
                <a:solidFill>
                  <a:schemeClr val="accent1"/>
                </a:solidFill>
                <a:sym typeface="+mn-ea"/>
              </a:rPr>
              <a:t>“海启星</a:t>
            </a:r>
            <a:r>
              <a:rPr lang="zh-CN" altLang="en-US" sz="1600">
                <a:sym typeface="+mn-ea"/>
              </a:rPr>
              <a:t>”公司规划（</a:t>
            </a:r>
            <a:r>
              <a:rPr lang="en-US" altLang="zh-CN" sz="1600">
                <a:sym typeface="+mn-ea"/>
              </a:rPr>
              <a:t>2025</a:t>
            </a:r>
            <a:r>
              <a:rPr lang="zh-CN" altLang="en-US" sz="1600">
                <a:sym typeface="+mn-ea"/>
              </a:rPr>
              <a:t>年版）</a:t>
            </a:r>
            <a:endParaRPr lang="zh-CN" altLang="en-US" sz="1600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128645" y="2068830"/>
            <a:ext cx="124587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000" b="1" u="sng">
                <a:solidFill>
                  <a:schemeClr val="accent6">
                    <a:lumMod val="50000"/>
                  </a:schemeClr>
                </a:solidFill>
                <a:sym typeface="+mn-ea"/>
              </a:rPr>
              <a:t>定位方向</a:t>
            </a:r>
            <a:endParaRPr lang="zh-CN" altLang="en-US" sz="2000" b="1" u="sng">
              <a:solidFill>
                <a:schemeClr val="accent6">
                  <a:lumMod val="50000"/>
                </a:schemeClr>
              </a:solidFill>
              <a:sym typeface="+mn-ea"/>
            </a:endParaRPr>
          </a:p>
        </p:txBody>
      </p:sp>
      <p:cxnSp>
        <p:nvCxnSpPr>
          <p:cNvPr id="5" name="直接箭头连接符 4"/>
          <p:cNvCxnSpPr>
            <a:stCxn id="3" idx="2"/>
            <a:endCxn id="3" idx="2"/>
          </p:cNvCxnSpPr>
          <p:nvPr/>
        </p:nvCxnSpPr>
        <p:spPr>
          <a:xfrm>
            <a:off x="3751580" y="246761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3687445" y="2660650"/>
            <a:ext cx="1270" cy="1173600"/>
          </a:xfrm>
          <a:prstGeom prst="straightConnector1">
            <a:avLst/>
          </a:prstGeom>
          <a:ln w="53975"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5393690" y="2068830"/>
            <a:ext cx="127444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000" b="1" u="sng">
                <a:solidFill>
                  <a:schemeClr val="accent6">
                    <a:lumMod val="50000"/>
                  </a:schemeClr>
                </a:solidFill>
                <a:sym typeface="+mn-ea"/>
              </a:rPr>
              <a:t>产品</a:t>
            </a:r>
            <a:r>
              <a:rPr lang="zh-CN" altLang="en-US" sz="2000" b="1" u="sng">
                <a:solidFill>
                  <a:schemeClr val="accent6">
                    <a:lumMod val="50000"/>
                  </a:schemeClr>
                </a:solidFill>
                <a:sym typeface="+mn-ea"/>
              </a:rPr>
              <a:t>服务</a:t>
            </a:r>
            <a:endParaRPr lang="zh-CN" altLang="en-US" sz="2000" b="1" u="sng">
              <a:solidFill>
                <a:schemeClr val="accent6">
                  <a:lumMod val="50000"/>
                </a:schemeClr>
              </a:solidFill>
              <a:sym typeface="+mn-ea"/>
            </a:endParaRPr>
          </a:p>
        </p:txBody>
      </p:sp>
      <p:cxnSp>
        <p:nvCxnSpPr>
          <p:cNvPr id="8" name="直接箭头连接符 7"/>
          <p:cNvCxnSpPr>
            <a:stCxn id="7" idx="2"/>
            <a:endCxn id="7" idx="2"/>
          </p:cNvCxnSpPr>
          <p:nvPr/>
        </p:nvCxnSpPr>
        <p:spPr>
          <a:xfrm>
            <a:off x="6031230" y="246761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6017260" y="2660650"/>
            <a:ext cx="6985" cy="1172210"/>
          </a:xfrm>
          <a:prstGeom prst="straightConnector1">
            <a:avLst/>
          </a:prstGeom>
          <a:ln w="53975"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0" name="矩形 9"/>
          <p:cNvSpPr/>
          <p:nvPr/>
        </p:nvSpPr>
        <p:spPr>
          <a:xfrm>
            <a:off x="5393690" y="4026535"/>
            <a:ext cx="1547495" cy="905510"/>
          </a:xfrm>
          <a:prstGeom prst="rect">
            <a:avLst/>
          </a:prstGeom>
          <a:noFill/>
          <a:ln w="28575" cmpd="sng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7413625" y="2068830"/>
            <a:ext cx="127444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000" b="1" u="sng">
                <a:solidFill>
                  <a:schemeClr val="accent6">
                    <a:lumMod val="50000"/>
                  </a:schemeClr>
                </a:solidFill>
                <a:sym typeface="+mn-ea"/>
              </a:rPr>
              <a:t>行动</a:t>
            </a:r>
            <a:r>
              <a:rPr lang="zh-CN" altLang="en-US" sz="2000" b="1" u="sng">
                <a:solidFill>
                  <a:schemeClr val="accent6">
                    <a:lumMod val="50000"/>
                  </a:schemeClr>
                </a:solidFill>
                <a:sym typeface="+mn-ea"/>
              </a:rPr>
              <a:t>计划</a:t>
            </a:r>
            <a:endParaRPr lang="zh-CN" altLang="en-US" sz="2000" b="1" u="sng">
              <a:solidFill>
                <a:schemeClr val="accent6">
                  <a:lumMod val="50000"/>
                </a:schemeClr>
              </a:solidFill>
              <a:sym typeface="+mn-ea"/>
            </a:endParaRPr>
          </a:p>
        </p:txBody>
      </p:sp>
      <p:cxnSp>
        <p:nvCxnSpPr>
          <p:cNvPr id="12" name="直接箭头连接符 11"/>
          <p:cNvCxnSpPr>
            <a:stCxn id="11" idx="2"/>
            <a:endCxn id="11" idx="2"/>
          </p:cNvCxnSpPr>
          <p:nvPr/>
        </p:nvCxnSpPr>
        <p:spPr>
          <a:xfrm>
            <a:off x="8051165" y="246761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H="1">
            <a:off x="8037195" y="2660650"/>
            <a:ext cx="6985" cy="1172210"/>
          </a:xfrm>
          <a:prstGeom prst="straightConnector1">
            <a:avLst/>
          </a:prstGeom>
          <a:ln w="53975"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5180330" y="4932045"/>
            <a:ext cx="1974850" cy="337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600" b="1" u="sng">
                <a:solidFill>
                  <a:schemeClr val="accent6">
                    <a:lumMod val="50000"/>
                  </a:schemeClr>
                </a:solidFill>
                <a:sym typeface="+mn-ea"/>
              </a:rPr>
              <a:t>1</a:t>
            </a:r>
            <a:r>
              <a:rPr lang="zh-CN" altLang="en-US" sz="1600" b="1" u="sng">
                <a:solidFill>
                  <a:schemeClr val="accent6">
                    <a:lumMod val="50000"/>
                  </a:schemeClr>
                </a:solidFill>
                <a:sym typeface="+mn-ea"/>
              </a:rPr>
              <a:t>核</a:t>
            </a:r>
            <a:r>
              <a:rPr lang="en-US" altLang="zh-CN" sz="1600" b="1" u="sng">
                <a:solidFill>
                  <a:schemeClr val="accent6">
                    <a:lumMod val="50000"/>
                  </a:schemeClr>
                </a:solidFill>
                <a:sym typeface="+mn-ea"/>
              </a:rPr>
              <a:t>2(</a:t>
            </a:r>
            <a:r>
              <a:rPr lang="zh-CN" altLang="en-US" sz="1600" b="1" u="sng">
                <a:solidFill>
                  <a:schemeClr val="accent6">
                    <a:lumMod val="50000"/>
                  </a:schemeClr>
                </a:solidFill>
                <a:sym typeface="+mn-ea"/>
              </a:rPr>
              <a:t>双</a:t>
            </a:r>
            <a:r>
              <a:rPr lang="en-US" altLang="zh-CN" sz="1600" b="1" u="sng">
                <a:solidFill>
                  <a:schemeClr val="accent6">
                    <a:lumMod val="50000"/>
                  </a:schemeClr>
                </a:solidFill>
                <a:sym typeface="+mn-ea"/>
              </a:rPr>
              <a:t>)</a:t>
            </a:r>
            <a:r>
              <a:rPr lang="zh-CN" altLang="en-US" sz="1600" b="1" u="sng">
                <a:solidFill>
                  <a:schemeClr val="accent6">
                    <a:lumMod val="50000"/>
                  </a:schemeClr>
                </a:solidFill>
                <a:sym typeface="+mn-ea"/>
              </a:rPr>
              <a:t>翼产品服务</a:t>
            </a:r>
            <a:endParaRPr lang="zh-CN" altLang="en-US" sz="1600" b="1" u="sng">
              <a:solidFill>
                <a:schemeClr val="accent6">
                  <a:lumMod val="50000"/>
                </a:schemeClr>
              </a:solidFill>
              <a:sym typeface="+mn-ea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7498715" y="4931410"/>
            <a:ext cx="1189355" cy="337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buClrTx/>
              <a:buSzTx/>
              <a:buFontTx/>
            </a:pPr>
            <a:r>
              <a:rPr lang="en-US" altLang="zh-CN" sz="1600" b="1" u="sng">
                <a:solidFill>
                  <a:schemeClr val="accent6">
                    <a:lumMod val="50000"/>
                  </a:schemeClr>
                </a:solidFill>
                <a:sym typeface="+mn-ea"/>
              </a:rPr>
              <a:t>3“</a:t>
            </a:r>
            <a:r>
              <a:rPr lang="zh-CN" altLang="en-US" sz="1600" b="1" u="sng">
                <a:solidFill>
                  <a:schemeClr val="accent6">
                    <a:lumMod val="50000"/>
                  </a:schemeClr>
                </a:solidFill>
                <a:sym typeface="+mn-ea"/>
              </a:rPr>
              <a:t>化</a:t>
            </a:r>
            <a:r>
              <a:rPr lang="en-US" altLang="zh-CN" sz="1600" b="1" u="sng">
                <a:solidFill>
                  <a:schemeClr val="accent6">
                    <a:lumMod val="50000"/>
                  </a:schemeClr>
                </a:solidFill>
                <a:sym typeface="+mn-ea"/>
              </a:rPr>
              <a:t>”</a:t>
            </a:r>
            <a:r>
              <a:rPr lang="zh-CN" altLang="en-US" sz="1600" b="1" u="sng">
                <a:solidFill>
                  <a:schemeClr val="accent6">
                    <a:lumMod val="50000"/>
                  </a:schemeClr>
                </a:solidFill>
                <a:sym typeface="+mn-ea"/>
              </a:rPr>
              <a:t>行动</a:t>
            </a:r>
            <a:endParaRPr lang="zh-CN" altLang="en-US" sz="1600" b="1" u="sng">
              <a:solidFill>
                <a:schemeClr val="accent6">
                  <a:lumMod val="50000"/>
                </a:schemeClr>
              </a:solidFill>
              <a:sym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7689215" y="4025900"/>
            <a:ext cx="636905" cy="905510"/>
          </a:xfrm>
          <a:prstGeom prst="rect">
            <a:avLst/>
          </a:prstGeom>
          <a:noFill/>
          <a:ln w="28575" cmpd="sng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矩形 16"/>
          <p:cNvSpPr/>
          <p:nvPr/>
        </p:nvSpPr>
        <p:spPr>
          <a:xfrm>
            <a:off x="3368675" y="4027170"/>
            <a:ext cx="636905" cy="905510"/>
          </a:xfrm>
          <a:prstGeom prst="rect">
            <a:avLst/>
          </a:prstGeom>
          <a:noFill/>
          <a:ln w="28575" cmpd="sng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9" name="文本框 18"/>
          <p:cNvSpPr txBox="1"/>
          <p:nvPr/>
        </p:nvSpPr>
        <p:spPr>
          <a:xfrm>
            <a:off x="10031095" y="222885"/>
            <a:ext cx="1666875" cy="506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n"/>
            </a:pPr>
            <a:r>
              <a:rPr lang="zh-CN" altLang="en-US" b="1">
                <a:solidFill>
                  <a:schemeClr val="accent1"/>
                </a:solidFill>
                <a:sym typeface="+mn-ea"/>
              </a:rPr>
              <a:t>规划内容</a:t>
            </a:r>
            <a:endParaRPr lang="zh-CN" altLang="en-US" b="1">
              <a:solidFill>
                <a:schemeClr val="accent1"/>
              </a:solidFill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772160" y="107950"/>
            <a:ext cx="11172825" cy="6350635"/>
          </a:xfrm>
          <a:prstGeom prst="rect">
            <a:avLst/>
          </a:prstGeom>
        </p:spPr>
        <p:txBody>
          <a:bodyPr>
            <a:noAutofit/>
          </a:bodyPr>
          <a:p>
            <a:pPr marL="342900" indent="-342900" algn="l" defTabSz="914400">
              <a:lnSpc>
                <a:spcPct val="200000"/>
              </a:lnSpc>
              <a:buClrTx/>
              <a:buSzTx/>
              <a:buFont typeface="Wingdings" panose="05000000000000000000" charset="0"/>
              <a:buChar char="n"/>
            </a:pPr>
            <a:r>
              <a:rPr lang="en-US" altLang="zh-CN" sz="2000" b="1">
                <a:solidFill>
                  <a:schemeClr val="accent6">
                    <a:lumMod val="50000"/>
                  </a:schemeClr>
                </a:solidFill>
              </a:rPr>
              <a:t>“</a:t>
            </a:r>
            <a:r>
              <a:rPr lang="en-US" altLang="zh-CN" sz="2000" b="1">
                <a:solidFill>
                  <a:schemeClr val="accent6"/>
                </a:solidFill>
              </a:rPr>
              <a:t>1</a:t>
            </a:r>
            <a:r>
              <a:rPr lang="en-US" altLang="zh-CN" sz="2000" b="1">
                <a:solidFill>
                  <a:schemeClr val="accent6">
                    <a:lumMod val="50000"/>
                  </a:schemeClr>
                </a:solidFill>
              </a:rPr>
              <a:t>”</a:t>
            </a:r>
            <a:r>
              <a:rPr lang="zh-CN" altLang="en-US" sz="2000" b="1">
                <a:solidFill>
                  <a:schemeClr val="accent6">
                    <a:lumMod val="50000"/>
                  </a:schemeClr>
                </a:solidFill>
              </a:rPr>
              <a:t>个定位方向</a:t>
            </a:r>
            <a:r>
              <a:rPr lang="zh-CN" altLang="en-US" sz="1600">
                <a:solidFill>
                  <a:schemeClr val="bg1">
                    <a:lumMod val="75000"/>
                  </a:schemeClr>
                </a:solidFill>
              </a:rPr>
              <a:t>（我是谁/干了什么、去哪里</a:t>
            </a:r>
            <a:r>
              <a:rPr lang="zh-CN" altLang="en-US" sz="1600">
                <a:solidFill>
                  <a:schemeClr val="bg1">
                    <a:lumMod val="75000"/>
                  </a:schemeClr>
                </a:solidFill>
              </a:rPr>
              <a:t>/要干什么）</a:t>
            </a:r>
            <a:endParaRPr lang="zh-CN" altLang="en-US" sz="1600">
              <a:solidFill>
                <a:schemeClr val="bg1">
                  <a:lumMod val="75000"/>
                </a:schemeClr>
              </a:solidFill>
            </a:endParaRPr>
          </a:p>
          <a:p>
            <a:pPr marL="0" algn="l" defTabSz="914400">
              <a:lnSpc>
                <a:spcPct val="200000"/>
              </a:lnSpc>
              <a:buClrTx/>
              <a:buSzTx/>
              <a:buFontTx/>
            </a:pPr>
            <a:r>
              <a:rPr lang="zh-CN" altLang="en-US"/>
              <a:t>“</a:t>
            </a:r>
            <a:r>
              <a:rPr lang="zh-CN" altLang="en-US" b="1">
                <a:solidFill>
                  <a:schemeClr val="accent1"/>
                </a:solidFill>
              </a:rPr>
              <a:t>海启星</a:t>
            </a:r>
            <a:r>
              <a:rPr lang="zh-CN" altLang="en-US"/>
              <a:t>”，向“</a:t>
            </a:r>
            <a:r>
              <a:rPr lang="zh-CN" altLang="en-US" b="1"/>
              <a:t>美丽蓝</a:t>
            </a:r>
            <a:r>
              <a:rPr lang="zh-CN" altLang="en-US" b="1">
                <a:solidFill>
                  <a:schemeClr val="accent1"/>
                </a:solidFill>
              </a:rPr>
              <a:t>海</a:t>
            </a:r>
            <a:r>
              <a:rPr lang="zh-CN" altLang="en-US"/>
              <a:t>”出发，开“</a:t>
            </a:r>
            <a:r>
              <a:rPr lang="zh-CN" altLang="en-US" b="1">
                <a:solidFill>
                  <a:schemeClr val="accent1"/>
                </a:solidFill>
              </a:rPr>
              <a:t>启</a:t>
            </a:r>
            <a:r>
              <a:rPr lang="zh-CN" altLang="en-US"/>
              <a:t>”“</a:t>
            </a:r>
            <a:r>
              <a:rPr lang="zh-CN" altLang="en-US" b="1">
                <a:solidFill>
                  <a:schemeClr val="accent1"/>
                </a:solidFill>
              </a:rPr>
              <a:t>星</a:t>
            </a:r>
            <a:r>
              <a:rPr lang="zh-CN" altLang="en-US"/>
              <a:t>”辰征途，</a:t>
            </a:r>
            <a:r>
              <a:rPr lang="zh-CN" altLang="en-US">
                <a:sym typeface="+mn-ea"/>
              </a:rPr>
              <a:t>打造龘思（Sea-Daas）产品服务体系，成为提供一流</a:t>
            </a:r>
            <a:r>
              <a:rPr lang="zh-CN" altLang="en-US" b="1">
                <a:solidFill>
                  <a:schemeClr val="accent6"/>
                </a:solidFill>
                <a:sym typeface="+mn-ea"/>
              </a:rPr>
              <a:t>大数据全链条</a:t>
            </a:r>
            <a:r>
              <a:rPr lang="zh-CN" altLang="en-US">
                <a:sym typeface="+mn-ea"/>
              </a:rPr>
              <a:t>服务的高新科技企业，</a:t>
            </a:r>
            <a:r>
              <a:rPr lang="zh-CN" altLang="en-US"/>
              <a:t>用现代</a:t>
            </a:r>
            <a:r>
              <a:rPr lang="zh-CN" altLang="en-US">
                <a:sym typeface="+mn-ea"/>
              </a:rPr>
              <a:t>科技</a:t>
            </a:r>
            <a:r>
              <a:rPr lang="zh-CN" altLang="en-US"/>
              <a:t>“</a:t>
            </a:r>
            <a:r>
              <a:rPr lang="zh-CN" altLang="en-US" b="1">
                <a:solidFill>
                  <a:schemeClr val="accent2"/>
                </a:solidFill>
              </a:rPr>
              <a:t>传承妈祖千年事业</a:t>
            </a:r>
            <a:r>
              <a:rPr lang="zh-CN" altLang="en-US"/>
              <a:t>”。</a:t>
            </a:r>
            <a:endParaRPr lang="zh-CN" altLang="en-US"/>
          </a:p>
          <a:p>
            <a:pPr marL="0" algn="l" defTabSz="914400">
              <a:lnSpc>
                <a:spcPct val="200000"/>
              </a:lnSpc>
              <a:buClrTx/>
              <a:buSzTx/>
              <a:buFontTx/>
            </a:pPr>
            <a:r>
              <a:rPr lang="zh-CN" altLang="en-US" sz="1200"/>
              <a:t>拆解“</a:t>
            </a:r>
            <a:r>
              <a:rPr lang="zh-CN" altLang="en-US" sz="1200" b="1"/>
              <a:t>海启星</a:t>
            </a:r>
            <a:r>
              <a:rPr lang="zh-CN" altLang="en-US" sz="1200"/>
              <a:t>”三字，突出品牌名称，点明</a:t>
            </a:r>
            <a:r>
              <a:rPr lang="zh-CN" altLang="en-US" sz="1200" b="1">
                <a:solidFill>
                  <a:schemeClr val="accent6"/>
                </a:solidFill>
              </a:rPr>
              <a:t>海洋</a:t>
            </a:r>
            <a:r>
              <a:rPr lang="zh-CN" altLang="en-US" sz="1200"/>
              <a:t>、</a:t>
            </a:r>
            <a:r>
              <a:rPr lang="zh-CN" altLang="en-US" sz="1200" b="1">
                <a:solidFill>
                  <a:schemeClr val="accent6"/>
                </a:solidFill>
              </a:rPr>
              <a:t>科技</a:t>
            </a:r>
            <a:r>
              <a:rPr lang="zh-CN" altLang="en-US" sz="1200"/>
              <a:t>、</a:t>
            </a:r>
            <a:r>
              <a:rPr lang="zh-CN" altLang="en-US" sz="1200" b="1">
                <a:solidFill>
                  <a:schemeClr val="accent6"/>
                </a:solidFill>
              </a:rPr>
              <a:t>妈祖文化</a:t>
            </a:r>
            <a:r>
              <a:rPr lang="zh-CN" altLang="en-US" sz="1200"/>
              <a:t>三大核心，同时承接了公司原有的规划概念，如</a:t>
            </a:r>
            <a:r>
              <a:rPr lang="zh-CN" altLang="en-US" sz="1200" b="1"/>
              <a:t>美丽蓝海</a:t>
            </a:r>
            <a:r>
              <a:rPr lang="zh-CN" altLang="en-US" sz="1200"/>
              <a:t>、</a:t>
            </a:r>
            <a:r>
              <a:rPr lang="zh-CN" altLang="en-US" sz="1200" b="1"/>
              <a:t>龘思。</a:t>
            </a:r>
            <a:endParaRPr lang="zh-CN" altLang="en-US" sz="1200" b="1"/>
          </a:p>
          <a:p>
            <a:pPr marL="0" algn="l" defTabSz="914400">
              <a:lnSpc>
                <a:spcPct val="200000"/>
              </a:lnSpc>
              <a:buClrTx/>
              <a:buSzTx/>
              <a:buFontTx/>
            </a:pPr>
            <a:r>
              <a:rPr lang="zh-CN" altLang="en-US" sz="1200" b="1"/>
              <a:t>美丽蓝海</a:t>
            </a:r>
            <a:r>
              <a:rPr lang="zh-CN" altLang="en-US" sz="1200"/>
              <a:t>，指公司产品服务的行业，包括海洋防灾减灾、海洋生态保护、</a:t>
            </a:r>
            <a:r>
              <a:rPr lang="zh-CN" altLang="en-US" sz="1200"/>
              <a:t>海洋资源</a:t>
            </a:r>
            <a:r>
              <a:rPr lang="zh-CN" altLang="en-US" sz="1200"/>
              <a:t>管理等；</a:t>
            </a:r>
            <a:endParaRPr lang="zh-CN" altLang="en-US" sz="1200" b="1"/>
          </a:p>
          <a:p>
            <a:pPr marL="0" algn="l" defTabSz="914400">
              <a:lnSpc>
                <a:spcPct val="200000"/>
              </a:lnSpc>
              <a:buClrTx/>
              <a:buSzTx/>
              <a:buFontTx/>
            </a:pPr>
            <a:r>
              <a:rPr lang="zh-CN" altLang="en-US" b="1">
                <a:solidFill>
                  <a:schemeClr val="accent1"/>
                </a:solidFill>
                <a:sym typeface="+mn-ea"/>
              </a:rPr>
              <a:t>海启星是干什么的？</a:t>
            </a:r>
            <a:r>
              <a:rPr lang="zh-CN" altLang="en-US">
                <a:sym typeface="+mn-ea"/>
              </a:rPr>
              <a:t>我们是</a:t>
            </a:r>
            <a:r>
              <a:rPr lang="zh-CN" altLang="en-US" b="1">
                <a:sym typeface="+mn-ea"/>
              </a:rPr>
              <a:t>做</a:t>
            </a:r>
            <a:r>
              <a:rPr lang="en-US" altLang="zh-CN">
                <a:sym typeface="+mn-ea"/>
              </a:rPr>
              <a:t>“</a:t>
            </a:r>
            <a:r>
              <a:rPr lang="zh-CN" altLang="en-US" b="1">
                <a:solidFill>
                  <a:schemeClr val="accent1"/>
                </a:solidFill>
                <a:sym typeface="+mn-ea"/>
              </a:rPr>
              <a:t>海洋</a:t>
            </a:r>
            <a:r>
              <a:rPr lang="zh-CN" altLang="en-US" b="1">
                <a:solidFill>
                  <a:schemeClr val="accent4"/>
                </a:solidFill>
                <a:sym typeface="+mn-ea"/>
              </a:rPr>
              <a:t>智能</a:t>
            </a:r>
            <a:r>
              <a:rPr lang="zh-CN" altLang="en-US" b="1">
                <a:solidFill>
                  <a:schemeClr val="accent3"/>
                </a:solidFill>
                <a:sym typeface="+mn-ea"/>
              </a:rPr>
              <a:t>数据</a:t>
            </a:r>
            <a:r>
              <a:rPr lang="zh-CN" altLang="en-US" b="1">
                <a:solidFill>
                  <a:schemeClr val="accent6"/>
                </a:solidFill>
                <a:sym typeface="+mn-ea"/>
              </a:rPr>
              <a:t>装备</a:t>
            </a:r>
            <a:r>
              <a:rPr lang="en-US" altLang="zh-CN">
                <a:sym typeface="+mn-ea"/>
              </a:rPr>
              <a:t>”</a:t>
            </a:r>
            <a:r>
              <a:rPr lang="zh-CN" altLang="en-US">
                <a:sym typeface="+mn-ea"/>
              </a:rPr>
              <a:t>及其配套的</a:t>
            </a:r>
            <a:r>
              <a:rPr lang="en-US" altLang="zh-CN">
                <a:sym typeface="+mn-ea"/>
              </a:rPr>
              <a:t>“</a:t>
            </a:r>
            <a:r>
              <a:rPr lang="zh-CN" altLang="en-US" b="1">
                <a:solidFill>
                  <a:schemeClr val="accent6"/>
                </a:solidFill>
                <a:sym typeface="+mn-ea"/>
              </a:rPr>
              <a:t>软件</a:t>
            </a:r>
            <a:r>
              <a:rPr lang="en-US" altLang="zh-CN">
                <a:sym typeface="+mn-ea"/>
              </a:rPr>
              <a:t>”</a:t>
            </a:r>
            <a:r>
              <a:rPr lang="zh-CN" altLang="en-US">
                <a:sym typeface="+mn-ea"/>
              </a:rPr>
              <a:t>和</a:t>
            </a:r>
            <a:r>
              <a:rPr lang="en-US" altLang="zh-CN">
                <a:sym typeface="+mn-ea"/>
              </a:rPr>
              <a:t>“</a:t>
            </a:r>
            <a:r>
              <a:rPr lang="zh-CN" altLang="en-US" b="1">
                <a:solidFill>
                  <a:schemeClr val="accent6"/>
                </a:solidFill>
                <a:sym typeface="+mn-ea"/>
              </a:rPr>
              <a:t>服务</a:t>
            </a:r>
            <a:r>
              <a:rPr lang="en-US" altLang="zh-CN">
                <a:sym typeface="+mn-ea"/>
              </a:rPr>
              <a:t>”</a:t>
            </a:r>
            <a:r>
              <a:rPr lang="zh-CN" altLang="en-US">
                <a:sym typeface="+mn-ea"/>
              </a:rPr>
              <a:t>的；</a:t>
            </a:r>
            <a:endParaRPr lang="zh-CN" altLang="en-US"/>
          </a:p>
          <a:p>
            <a:pPr marL="342900" indent="-342900" algn="l" defTabSz="914400" fontAlgn="auto">
              <a:lnSpc>
                <a:spcPct val="200000"/>
              </a:lnSpc>
              <a:spcBef>
                <a:spcPts val="1800"/>
              </a:spcBef>
              <a:buClrTx/>
              <a:buSzTx/>
              <a:buFont typeface="Wingdings" panose="05000000000000000000" charset="0"/>
              <a:buChar char="n"/>
            </a:pPr>
            <a:r>
              <a:rPr lang="en-US" altLang="zh-CN" sz="2000" b="1">
                <a:solidFill>
                  <a:schemeClr val="accent6">
                    <a:lumMod val="50000"/>
                  </a:schemeClr>
                </a:solidFill>
              </a:rPr>
              <a:t>“</a:t>
            </a:r>
            <a:r>
              <a:rPr lang="en-US" altLang="zh-CN" sz="2000" b="1">
                <a:solidFill>
                  <a:schemeClr val="accent6"/>
                </a:solidFill>
              </a:rPr>
              <a:t>123</a:t>
            </a:r>
            <a:r>
              <a:rPr lang="en-US" altLang="zh-CN" sz="2000" b="1">
                <a:solidFill>
                  <a:schemeClr val="accent6">
                    <a:lumMod val="50000"/>
                  </a:schemeClr>
                </a:solidFill>
              </a:rPr>
              <a:t>”</a:t>
            </a:r>
            <a:r>
              <a:rPr lang="zh-CN" altLang="en-US" sz="2000" b="1">
                <a:solidFill>
                  <a:schemeClr val="accent6">
                    <a:lumMod val="50000"/>
                  </a:schemeClr>
                </a:solidFill>
              </a:rPr>
              <a:t>行动计划</a:t>
            </a:r>
            <a:r>
              <a:rPr lang="zh-CN" altLang="en-US" sz="1600">
                <a:solidFill>
                  <a:schemeClr val="bg1">
                    <a:lumMod val="75000"/>
                  </a:schemeClr>
                </a:solidFill>
              </a:rPr>
              <a:t>（如何去/要怎么干）</a:t>
            </a:r>
            <a:endParaRPr lang="zh-CN" altLang="en-US" sz="2000" b="1">
              <a:solidFill>
                <a:schemeClr val="bg1">
                  <a:lumMod val="75000"/>
                </a:schemeClr>
              </a:solidFill>
            </a:endParaRPr>
          </a:p>
          <a:p>
            <a:pPr indent="0" algn="l" defTabSz="914400" fontAlgn="auto">
              <a:lnSpc>
                <a:spcPct val="150000"/>
              </a:lnSpc>
              <a:buClrTx/>
              <a:buSzTx/>
              <a:buFontTx/>
            </a:pPr>
            <a:r>
              <a:rPr lang="en-US" altLang="zh-CN" sz="1400" b="1"/>
              <a:t>夯实</a:t>
            </a:r>
            <a:r>
              <a:rPr lang="en-US" altLang="zh-CN" sz="2000"/>
              <a:t> </a:t>
            </a:r>
            <a:r>
              <a:rPr lang="zh-CN" altLang="en-US" sz="44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</a:rPr>
              <a:t>1</a:t>
            </a:r>
            <a:r>
              <a:rPr lang="en-US" altLang="zh-CN" sz="3200" b="1">
                <a:solidFill>
                  <a:schemeClr val="accent6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en-US" altLang="zh-CN" sz="1400">
                <a:sym typeface="+mn-ea"/>
              </a:rPr>
              <a:t>”</a:t>
            </a:r>
            <a:r>
              <a:rPr lang="zh-CN" altLang="en-US" sz="1400">
                <a:sym typeface="+mn-ea"/>
              </a:rPr>
              <a:t>核</a:t>
            </a:r>
            <a:r>
              <a:rPr lang="en-US" altLang="zh-CN" sz="1400">
                <a:sym typeface="+mn-ea"/>
              </a:rPr>
              <a:t>”(</a:t>
            </a:r>
            <a:r>
              <a:rPr lang="zh-CN" altLang="en-US" sz="1400"/>
              <a:t>智能海洋数据</a:t>
            </a:r>
            <a:r>
              <a:rPr lang="zh-CN" altLang="en-US" sz="1400" b="1">
                <a:solidFill>
                  <a:schemeClr val="accent6"/>
                </a:solidFill>
              </a:rPr>
              <a:t>装备</a:t>
            </a:r>
            <a:r>
              <a:rPr lang="en-US" altLang="zh-CN" sz="1400"/>
              <a:t>)</a:t>
            </a:r>
            <a:r>
              <a:rPr lang="zh-CN" altLang="en-US" sz="2000"/>
              <a:t>、</a:t>
            </a:r>
            <a:r>
              <a:rPr lang="zh-CN" altLang="en-US" sz="44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</a:rPr>
              <a:t>2</a:t>
            </a:r>
            <a:r>
              <a:rPr lang="en-US" altLang="zh-CN" sz="1400"/>
              <a:t>（双）“翼”</a:t>
            </a:r>
            <a:r>
              <a:rPr lang="zh-CN" altLang="en-US" sz="1400"/>
              <a:t>（</a:t>
            </a:r>
            <a:r>
              <a:rPr lang="zh-CN" altLang="en-US" sz="1400">
                <a:sym typeface="+mn-ea"/>
              </a:rPr>
              <a:t>数据</a:t>
            </a:r>
            <a:r>
              <a:rPr lang="en-US" altLang="zh-CN" sz="1400">
                <a:sym typeface="+mn-ea"/>
              </a:rPr>
              <a:t>“</a:t>
            </a:r>
            <a:r>
              <a:rPr lang="zh-CN" altLang="en-US" sz="1400" b="1">
                <a:solidFill>
                  <a:schemeClr val="accent6"/>
                </a:solidFill>
                <a:sym typeface="+mn-ea"/>
              </a:rPr>
              <a:t>软件</a:t>
            </a:r>
            <a:r>
              <a:rPr lang="en-US" altLang="zh-CN" sz="1400">
                <a:sym typeface="+mn-ea"/>
              </a:rPr>
              <a:t>”</a:t>
            </a:r>
            <a:r>
              <a:rPr lang="zh-CN" altLang="en-US" sz="1400">
                <a:sym typeface="+mn-ea"/>
              </a:rPr>
              <a:t>和</a:t>
            </a:r>
            <a:r>
              <a:rPr lang="en-US" altLang="zh-CN" sz="1400">
                <a:sym typeface="+mn-ea"/>
              </a:rPr>
              <a:t>“</a:t>
            </a:r>
            <a:r>
              <a:rPr lang="zh-CN" altLang="en-US" sz="1400" b="1">
                <a:solidFill>
                  <a:schemeClr val="accent6"/>
                </a:solidFill>
                <a:sym typeface="+mn-ea"/>
              </a:rPr>
              <a:t>服务</a:t>
            </a:r>
            <a:r>
              <a:rPr lang="en-US" altLang="zh-CN" sz="1400">
                <a:sym typeface="+mn-ea"/>
              </a:rPr>
              <a:t>”</a:t>
            </a:r>
            <a:r>
              <a:rPr lang="zh-CN" altLang="en-US" sz="1400"/>
              <a:t>）</a:t>
            </a:r>
            <a:r>
              <a:rPr lang="zh-CN" altLang="en-US" sz="2000" b="1"/>
              <a:t>产品与服务体系</a:t>
            </a:r>
            <a:r>
              <a:rPr lang="zh-CN" altLang="en-US" sz="2000"/>
              <a:t>，</a:t>
            </a:r>
            <a:r>
              <a:rPr lang="en-US" altLang="zh-CN" sz="1400" b="1"/>
              <a:t>落实</a:t>
            </a:r>
            <a:r>
              <a:rPr lang="zh-CN" altLang="en-US" sz="44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</a:rPr>
              <a:t>3</a:t>
            </a:r>
            <a:r>
              <a:rPr lang="en-US" altLang="zh-CN" sz="40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</a:rPr>
              <a:t> </a:t>
            </a:r>
            <a:r>
              <a:rPr lang="en-US" altLang="zh-CN" sz="1400"/>
              <a:t>“</a:t>
            </a:r>
            <a:r>
              <a:rPr lang="en-US" altLang="zh-CN" sz="1400">
                <a:sym typeface="+mn-ea"/>
              </a:rPr>
              <a:t>化</a:t>
            </a:r>
            <a:r>
              <a:rPr lang="en-US" altLang="zh-CN" sz="1400"/>
              <a:t>”(标准化、信息化/智能化、学习化)</a:t>
            </a:r>
            <a:r>
              <a:rPr lang="zh-CN" altLang="en-US" sz="2000" b="1"/>
              <a:t>行动</a:t>
            </a:r>
            <a:r>
              <a:rPr lang="en-US" altLang="zh-CN" sz="1400"/>
              <a:t>。</a:t>
            </a:r>
            <a:endParaRPr lang="en-US" altLang="zh-CN" sz="1400"/>
          </a:p>
          <a:p>
            <a:pPr marL="0" algn="l" defTabSz="914400">
              <a:lnSpc>
                <a:spcPct val="200000"/>
              </a:lnSpc>
              <a:buClrTx/>
              <a:buSzTx/>
              <a:buFontTx/>
            </a:pPr>
            <a:r>
              <a:rPr lang="zh-CN" altLang="en-US" sz="1200"/>
              <a:t>即：夯实</a:t>
            </a:r>
            <a:r>
              <a:rPr lang="en-US" altLang="zh-CN" sz="1200"/>
              <a:t>1</a:t>
            </a:r>
            <a:r>
              <a:rPr lang="zh-CN" altLang="en-US" sz="1200"/>
              <a:t>核</a:t>
            </a:r>
            <a:r>
              <a:rPr lang="en-US" altLang="zh-CN" sz="1200"/>
              <a:t>2</a:t>
            </a:r>
            <a:r>
              <a:rPr lang="zh-CN" altLang="en-US" sz="1200"/>
              <a:t>翼产品与服务体系，落实</a:t>
            </a:r>
            <a:r>
              <a:rPr lang="en-US" altLang="zh-CN" sz="1200"/>
              <a:t>3</a:t>
            </a:r>
            <a:r>
              <a:rPr lang="zh-CN" altLang="en-US" sz="1200"/>
              <a:t>化行动；</a:t>
            </a:r>
            <a:r>
              <a:rPr lang="en-US" altLang="zh-CN" sz="1200"/>
              <a:t>“</a:t>
            </a:r>
            <a:r>
              <a:rPr lang="zh-CN" altLang="en-US" sz="1200"/>
              <a:t>夯实</a:t>
            </a:r>
            <a:r>
              <a:rPr lang="en-US" altLang="zh-CN" sz="1200"/>
              <a:t>”</a:t>
            </a:r>
            <a:r>
              <a:rPr lang="zh-CN" altLang="en-US" sz="1200"/>
              <a:t>，就是扎实做好原有产品和服务的基础上，再谋求新突破；同时通过落实标准化、信息化</a:t>
            </a:r>
            <a:r>
              <a:rPr lang="en-US" altLang="zh-CN" sz="1200"/>
              <a:t>/</a:t>
            </a:r>
            <a:r>
              <a:rPr lang="zh-CN" altLang="en-US" sz="1200"/>
              <a:t>智能化、学习化行动计划，提升公司治理水平和科研创新专业能力，真正达到</a:t>
            </a:r>
            <a:r>
              <a:rPr lang="en-US" altLang="zh-CN" sz="1200"/>
              <a:t>“</a:t>
            </a:r>
            <a:r>
              <a:rPr lang="zh-CN" altLang="en-US" sz="1200"/>
              <a:t>降本增效</a:t>
            </a:r>
            <a:r>
              <a:rPr lang="en-US" altLang="zh-CN" sz="1200"/>
              <a:t>”</a:t>
            </a:r>
            <a:r>
              <a:rPr lang="zh-CN" altLang="en-US" sz="1200"/>
              <a:t>的经营目标</a:t>
            </a:r>
            <a:endParaRPr lang="zh-CN" altLang="en-US" sz="1200"/>
          </a:p>
          <a:p>
            <a:pPr marL="0" algn="l" defTabSz="914400">
              <a:lnSpc>
                <a:spcPct val="200000"/>
              </a:lnSpc>
              <a:buClrTx/>
              <a:buSzTx/>
              <a:buFontTx/>
            </a:pPr>
            <a:r>
              <a:rPr lang="en-US" altLang="zh-CN" sz="1200">
                <a:sym typeface="+mn-ea"/>
              </a:rPr>
              <a:t>“12”</a:t>
            </a:r>
            <a:r>
              <a:rPr lang="zh-CN" altLang="en-US" sz="1200">
                <a:sym typeface="+mn-ea"/>
              </a:rPr>
              <a:t>与</a:t>
            </a:r>
            <a:r>
              <a:rPr lang="en-US" altLang="zh-CN" sz="1200">
                <a:sym typeface="+mn-ea"/>
              </a:rPr>
              <a:t>“3”</a:t>
            </a:r>
            <a:r>
              <a:rPr lang="zh-CN" altLang="en-US" sz="1200">
                <a:sym typeface="+mn-ea"/>
              </a:rPr>
              <a:t>的关系：要</a:t>
            </a:r>
            <a:r>
              <a:rPr lang="en-US" altLang="zh-CN" sz="1200">
                <a:sym typeface="+mn-ea"/>
              </a:rPr>
              <a:t>“</a:t>
            </a:r>
            <a:r>
              <a:rPr lang="zh-CN" altLang="en-US" sz="1200">
                <a:sym typeface="+mn-ea"/>
              </a:rPr>
              <a:t>夯实</a:t>
            </a:r>
            <a:r>
              <a:rPr lang="en-US" altLang="zh-CN" sz="1200">
                <a:sym typeface="+mn-ea"/>
              </a:rPr>
              <a:t>”</a:t>
            </a:r>
            <a:r>
              <a:rPr lang="zh-CN" altLang="en-US" sz="1200">
                <a:sym typeface="+mn-ea"/>
              </a:rPr>
              <a:t>产品服务，需要同时推进公司的</a:t>
            </a:r>
            <a:r>
              <a:rPr lang="en-US" altLang="zh-CN" sz="1200">
                <a:sym typeface="+mn-ea"/>
              </a:rPr>
              <a:t>“</a:t>
            </a:r>
            <a:r>
              <a:rPr lang="zh-CN" altLang="en-US" sz="1200">
                <a:sym typeface="+mn-ea"/>
              </a:rPr>
              <a:t>管理</a:t>
            </a:r>
            <a:r>
              <a:rPr lang="en-US" altLang="zh-CN" sz="1200">
                <a:sym typeface="+mn-ea"/>
              </a:rPr>
              <a:t>”</a:t>
            </a:r>
            <a:r>
              <a:rPr lang="zh-CN" altLang="en-US" sz="1200">
                <a:sym typeface="+mn-ea"/>
              </a:rPr>
              <a:t>、</a:t>
            </a:r>
            <a:r>
              <a:rPr lang="en-US" altLang="zh-CN" sz="1200">
                <a:sym typeface="+mn-ea"/>
              </a:rPr>
              <a:t>’</a:t>
            </a:r>
            <a:r>
              <a:rPr lang="zh-CN" altLang="en-US" sz="1200">
                <a:sym typeface="+mn-ea"/>
              </a:rPr>
              <a:t>研发</a:t>
            </a:r>
            <a:r>
              <a:rPr lang="en-US" altLang="zh-CN" sz="1200">
                <a:sym typeface="+mn-ea"/>
              </a:rPr>
              <a:t>”</a:t>
            </a:r>
            <a:r>
              <a:rPr lang="zh-CN" altLang="en-US" sz="1200">
                <a:sym typeface="+mn-ea"/>
              </a:rPr>
              <a:t>，即需要实施具体的</a:t>
            </a:r>
            <a:r>
              <a:rPr lang="en-US" altLang="zh-CN" sz="1200">
                <a:sym typeface="+mn-ea"/>
              </a:rPr>
              <a:t>3</a:t>
            </a:r>
            <a:r>
              <a:rPr lang="zh-CN" altLang="en-US" sz="1200">
                <a:sym typeface="+mn-ea"/>
              </a:rPr>
              <a:t>化行动（见后面详解）；</a:t>
            </a:r>
            <a:endParaRPr lang="zh-CN" altLang="en-US" sz="1200"/>
          </a:p>
        </p:txBody>
      </p:sp>
      <p:cxnSp>
        <p:nvCxnSpPr>
          <p:cNvPr id="5" name="直接连接符 4"/>
          <p:cNvCxnSpPr/>
          <p:nvPr/>
        </p:nvCxnSpPr>
        <p:spPr>
          <a:xfrm flipV="1">
            <a:off x="845820" y="3348990"/>
            <a:ext cx="10641330" cy="36195"/>
          </a:xfrm>
          <a:prstGeom prst="line">
            <a:avLst/>
          </a:prstGeom>
          <a:ln w="28575" cmpd="thickThin">
            <a:solidFill>
              <a:schemeClr val="accent1">
                <a:shade val="5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10031095" y="222885"/>
            <a:ext cx="1666875" cy="506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285750" indent="-285750" fontAlgn="auto">
              <a:lnSpc>
                <a:spcPct val="150000"/>
              </a:lnSpc>
              <a:buFont typeface="Wingdings" panose="05000000000000000000" charset="0"/>
              <a:buChar char="n"/>
            </a:pPr>
            <a:r>
              <a:rPr lang="zh-CN" altLang="en-US" b="1">
                <a:solidFill>
                  <a:schemeClr val="accent1"/>
                </a:solidFill>
                <a:sym typeface="+mn-ea"/>
              </a:rPr>
              <a:t>规划内容</a:t>
            </a:r>
            <a:endParaRPr lang="zh-CN" altLang="en-US" b="1">
              <a:solidFill>
                <a:schemeClr val="accent1"/>
              </a:solidFill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07670" y="311785"/>
            <a:ext cx="9730105" cy="9836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44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  <a:sym typeface="+mn-ea"/>
              </a:rPr>
              <a:t>1</a:t>
            </a:r>
            <a:r>
              <a:rPr lang="en-US" altLang="zh-CN" sz="3200" b="1">
                <a:solidFill>
                  <a:schemeClr val="accent6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en-US" altLang="zh-CN" sz="1400">
                <a:sym typeface="+mn-ea"/>
              </a:rPr>
              <a:t>”</a:t>
            </a:r>
            <a:r>
              <a:rPr lang="zh-CN" altLang="en-US" sz="1400">
                <a:sym typeface="+mn-ea"/>
              </a:rPr>
              <a:t>核</a:t>
            </a:r>
            <a:r>
              <a:rPr lang="en-US" altLang="zh-CN" sz="1400">
                <a:sym typeface="+mn-ea"/>
              </a:rPr>
              <a:t>”(</a:t>
            </a:r>
            <a:r>
              <a:rPr lang="zh-CN" altLang="en-US" sz="1400">
                <a:sym typeface="+mn-ea"/>
              </a:rPr>
              <a:t>智能海洋数据</a:t>
            </a:r>
            <a:r>
              <a:rPr lang="zh-CN" altLang="en-US" sz="1400" b="1">
                <a:solidFill>
                  <a:schemeClr val="accent6"/>
                </a:solidFill>
                <a:sym typeface="+mn-ea"/>
              </a:rPr>
              <a:t>装备</a:t>
            </a:r>
            <a:r>
              <a:rPr lang="en-US" altLang="zh-CN" sz="1400">
                <a:sym typeface="+mn-ea"/>
              </a:rPr>
              <a:t>) </a:t>
            </a:r>
            <a:r>
              <a:rPr lang="zh-CN" altLang="en-US" sz="1400">
                <a:sym typeface="+mn-ea"/>
              </a:rPr>
              <a:t>分为</a:t>
            </a:r>
            <a:r>
              <a:rPr lang="zh-CN" altLang="en-US" sz="1400" b="1">
                <a:sym typeface="+mn-ea"/>
              </a:rPr>
              <a:t>数据感知类</a:t>
            </a:r>
            <a:r>
              <a:rPr lang="zh-CN" altLang="en-US" sz="1400">
                <a:sym typeface="+mn-ea"/>
              </a:rPr>
              <a:t>、</a:t>
            </a:r>
            <a:r>
              <a:rPr lang="zh-CN" altLang="en-US" sz="1400" b="1">
                <a:sym typeface="+mn-ea"/>
              </a:rPr>
              <a:t>数据采集类</a:t>
            </a:r>
            <a:r>
              <a:rPr lang="zh-CN" altLang="en-US" sz="1400">
                <a:sym typeface="+mn-ea"/>
              </a:rPr>
              <a:t>、</a:t>
            </a:r>
            <a:r>
              <a:rPr lang="zh-CN" altLang="en-US" sz="1400" b="1">
                <a:sym typeface="+mn-ea"/>
              </a:rPr>
              <a:t>数据应用类</a:t>
            </a:r>
            <a:r>
              <a:rPr lang="zh-CN" altLang="en-US" sz="1400">
                <a:sym typeface="+mn-ea"/>
              </a:rPr>
              <a:t>、</a:t>
            </a:r>
            <a:r>
              <a:rPr lang="zh-CN" altLang="en-US" sz="1400" b="1">
                <a:sym typeface="+mn-ea"/>
              </a:rPr>
              <a:t>数据计算类</a:t>
            </a:r>
            <a:r>
              <a:rPr lang="zh-CN" altLang="en-US" sz="1400">
                <a:sym typeface="+mn-ea"/>
              </a:rPr>
              <a:t>、</a:t>
            </a:r>
            <a:r>
              <a:rPr lang="zh-CN" altLang="en-US" sz="1400" b="1">
                <a:sym typeface="+mn-ea"/>
              </a:rPr>
              <a:t>科普科研类</a:t>
            </a:r>
            <a:r>
              <a:rPr lang="zh-CN" altLang="en-US" sz="1400">
                <a:sym typeface="+mn-ea"/>
              </a:rPr>
              <a:t>等：</a:t>
            </a:r>
            <a:endParaRPr lang="zh-CN" altLang="en-US" sz="1400"/>
          </a:p>
          <a:p>
            <a:endParaRPr lang="en-US" altLang="zh-CN" sz="1400"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5125" y="1214120"/>
            <a:ext cx="6016625" cy="44297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fontAlgn="auto">
              <a:lnSpc>
                <a:spcPct val="150000"/>
              </a:lnSpc>
            </a:pPr>
            <a:r>
              <a:rPr lang="en-US" altLang="zh-CN" sz="1600" b="1">
                <a:solidFill>
                  <a:srgbClr val="C00000"/>
                </a:solidFill>
                <a:sym typeface="+mn-ea"/>
              </a:rPr>
              <a:t>1</a:t>
            </a:r>
            <a:r>
              <a:rPr lang="zh-CN" altLang="en-US" sz="1600" b="1">
                <a:solidFill>
                  <a:srgbClr val="C00000"/>
                </a:solidFill>
                <a:sym typeface="+mn-ea"/>
              </a:rPr>
              <a:t>、数据感知装备</a:t>
            </a:r>
            <a:endParaRPr lang="zh-CN" altLang="en-US" sz="1600" b="1">
              <a:solidFill>
                <a:srgbClr val="C00000"/>
              </a:solidFill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1</a:t>
            </a:r>
            <a:r>
              <a:rPr lang="zh-CN" altLang="en-US" sz="1600">
                <a:sym typeface="+mn-ea"/>
              </a:rPr>
              <a:t>）整套设施：标准海洋站、海洋观测点（简易）、海洋视像站、浮标站（各种尺寸）、船载站、海底站等；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2</a:t>
            </a:r>
            <a:r>
              <a:rPr lang="zh-CN" altLang="en-US" sz="1600">
                <a:sym typeface="+mn-ea"/>
              </a:rPr>
              <a:t>）传感器：潮水位计（激光、浮子、雷达式）、波浪传感器、温度传感器、湿度传感器、风速仪、多参数水质传感器等；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3</a:t>
            </a:r>
            <a:r>
              <a:rPr lang="zh-CN" altLang="en-US" sz="1600">
                <a:sym typeface="+mn-ea"/>
              </a:rPr>
              <a:t>）配件组件：浮标体、接口支架、锚链装置、通讯设备、电池配件等；</a:t>
            </a:r>
            <a:endParaRPr lang="zh-CN" altLang="en-US" sz="1600"/>
          </a:p>
          <a:p>
            <a:pPr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en-US" altLang="zh-CN" sz="1600" b="1">
                <a:solidFill>
                  <a:srgbClr val="C00000"/>
                </a:solidFill>
                <a:sym typeface="+mn-ea"/>
              </a:rPr>
              <a:t>2</a:t>
            </a:r>
            <a:r>
              <a:rPr lang="zh-CN" altLang="en-US" sz="1600" b="1">
                <a:solidFill>
                  <a:srgbClr val="C00000"/>
                </a:solidFill>
                <a:sym typeface="+mn-ea"/>
              </a:rPr>
              <a:t>、数据处理装备</a:t>
            </a:r>
            <a:endParaRPr lang="zh-CN" altLang="en-US" sz="1600" b="1">
              <a:solidFill>
                <a:srgbClr val="C00000"/>
              </a:solidFill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1</a:t>
            </a:r>
            <a:r>
              <a:rPr lang="zh-CN" altLang="en-US" sz="1600">
                <a:sym typeface="+mn-ea"/>
              </a:rPr>
              <a:t>）智能数据采集器（数据采集</a:t>
            </a:r>
            <a:r>
              <a:rPr lang="zh-CN" altLang="en-US" sz="1600">
                <a:sym typeface="+mn-ea"/>
              </a:rPr>
              <a:t>器）；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2</a:t>
            </a:r>
            <a:r>
              <a:rPr lang="zh-CN" altLang="en-US" sz="1600">
                <a:sym typeface="+mn-ea"/>
              </a:rPr>
              <a:t>）智能数据接收器；</a:t>
            </a:r>
            <a:endParaRPr lang="zh-CN" altLang="en-US" sz="1600"/>
          </a:p>
          <a:p>
            <a:pPr indent="0" fontAlgn="auto">
              <a:lnSpc>
                <a:spcPct val="150000"/>
              </a:lnSpc>
              <a:buNone/>
            </a:pPr>
            <a:r>
              <a:rPr lang="en-US" altLang="zh-CN" sz="1600" b="1">
                <a:solidFill>
                  <a:srgbClr val="C00000"/>
                </a:solidFill>
                <a:sym typeface="+mn-ea"/>
              </a:rPr>
              <a:t>3</a:t>
            </a:r>
            <a:r>
              <a:rPr lang="zh-CN" altLang="en-US" sz="1600" b="1">
                <a:solidFill>
                  <a:srgbClr val="C00000"/>
                </a:solidFill>
                <a:sym typeface="+mn-ea"/>
              </a:rPr>
              <a:t>、灾害预警装备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1</a:t>
            </a:r>
            <a:r>
              <a:rPr lang="zh-CN" altLang="en-US" sz="1600">
                <a:sym typeface="+mn-ea"/>
              </a:rPr>
              <a:t>）智能风暴潮警戒标志物（丰富其智能属性）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2</a:t>
            </a:r>
            <a:r>
              <a:rPr lang="zh-CN" altLang="en-US" sz="1600">
                <a:sym typeface="+mn-ea"/>
              </a:rPr>
              <a:t>）风暴潮警戒标识牌</a:t>
            </a:r>
            <a:endParaRPr lang="zh-CN" altLang="en-US" sz="1600">
              <a:sym typeface="+mn-ea"/>
            </a:endParaRPr>
          </a:p>
          <a:p>
            <a:pPr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zh-CN" altLang="en-US" sz="1600">
                <a:sym typeface="+mn-ea"/>
              </a:rPr>
              <a:t>（3）多功能警戒潮位科普宣传警示标识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endParaRPr lang="zh-CN" altLang="en-US" sz="1600"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468110" y="1295400"/>
            <a:ext cx="5015865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ct val="150000"/>
              </a:lnSpc>
              <a:buNone/>
            </a:pPr>
            <a:r>
              <a:rPr lang="en-US" altLang="zh-CN" sz="1600" b="1">
                <a:solidFill>
                  <a:srgbClr val="C00000"/>
                </a:solidFill>
                <a:sym typeface="+mn-ea"/>
              </a:rPr>
              <a:t>4</a:t>
            </a:r>
            <a:r>
              <a:rPr lang="zh-CN" altLang="en-US" sz="1600" b="1">
                <a:solidFill>
                  <a:srgbClr val="C00000"/>
                </a:solidFill>
                <a:sym typeface="+mn-ea"/>
              </a:rPr>
              <a:t>、智能数据计算装置</a:t>
            </a:r>
            <a:endParaRPr lang="zh-CN" altLang="en-US" sz="1600" b="1">
              <a:solidFill>
                <a:srgbClr val="C00000"/>
              </a:solidFill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1</a:t>
            </a:r>
            <a:r>
              <a:rPr lang="zh-CN" altLang="en-US" sz="1600">
                <a:sym typeface="+mn-ea"/>
              </a:rPr>
              <a:t>）智能数值模拟高性能计算装置（公司超算）</a:t>
            </a:r>
            <a:endParaRPr lang="zh-CN" altLang="en-US" sz="1600"/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2</a:t>
            </a:r>
            <a:r>
              <a:rPr lang="zh-CN" altLang="en-US" sz="1600">
                <a:sym typeface="+mn-ea"/>
              </a:rPr>
              <a:t>）智能边缘计算数据装置（边缘端侧盒子）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3</a:t>
            </a:r>
            <a:r>
              <a:rPr lang="zh-CN" altLang="en-US" sz="1600">
                <a:sym typeface="+mn-ea"/>
              </a:rPr>
              <a:t>）智能船载导航服务装备</a:t>
            </a:r>
            <a:endParaRPr lang="zh-CN" altLang="en-US" sz="1600"/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3</a:t>
            </a:r>
            <a:r>
              <a:rPr lang="zh-CN" altLang="en-US" sz="1600">
                <a:sym typeface="+mn-ea"/>
              </a:rPr>
              <a:t>）各种数据云资源的部署（中国四朵云、政务云）</a:t>
            </a:r>
            <a:endParaRPr lang="zh-CN" altLang="en-US" sz="1600">
              <a:sym typeface="+mn-ea"/>
            </a:endParaRPr>
          </a:p>
          <a:p>
            <a:pPr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zh-CN" altLang="en-US" sz="1600" b="1">
                <a:solidFill>
                  <a:srgbClr val="C00000"/>
                </a:solidFill>
                <a:sym typeface="+mn-ea"/>
              </a:rPr>
              <a:t>5、智能科普科研装置</a:t>
            </a:r>
            <a:endParaRPr lang="zh-CN" altLang="en-US" sz="1600" b="1">
              <a:solidFill>
                <a:srgbClr val="C00000"/>
              </a:solidFill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智能科普</a:t>
            </a:r>
            <a:r>
              <a:rPr lang="zh-CN" altLang="en-US" sz="1600">
                <a:sym typeface="+mn-ea"/>
              </a:rPr>
              <a:t>装置：象山那边的科普装置、</a:t>
            </a:r>
            <a:r>
              <a:rPr lang="en-US" altLang="zh-CN" sz="1600">
                <a:sym typeface="+mn-ea"/>
              </a:rPr>
              <a:t>3D</a:t>
            </a:r>
            <a:r>
              <a:rPr lang="zh-CN" altLang="en-US" sz="1600">
                <a:sym typeface="+mn-ea"/>
              </a:rPr>
              <a:t>数字人、虚拟展示、体验装置等；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智能科普</a:t>
            </a:r>
            <a:r>
              <a:rPr lang="zh-CN" altLang="en-US" sz="1600">
                <a:sym typeface="+mn-ea"/>
              </a:rPr>
              <a:t>大屏：给学校的</a:t>
            </a:r>
            <a:r>
              <a:rPr lang="en-US" altLang="zh-CN" sz="1600">
                <a:sym typeface="+mn-ea"/>
              </a:rPr>
              <a:t>“</a:t>
            </a:r>
            <a:r>
              <a:rPr lang="zh-CN" altLang="en-US" sz="1600">
                <a:sym typeface="+mn-ea"/>
              </a:rPr>
              <a:t>科普大屏幕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、户外信息触摸屏等；</a:t>
            </a:r>
            <a:endParaRPr lang="zh-CN" altLang="en-US" sz="1600"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696585" y="6022340"/>
            <a:ext cx="555180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400">
                <a:sym typeface="+mn-ea"/>
              </a:rPr>
              <a:t>注意：</a:t>
            </a:r>
            <a:r>
              <a:rPr lang="zh-CN" altLang="en-US" sz="1400" u="sng">
                <a:sym typeface="+mn-ea"/>
              </a:rPr>
              <a:t>国产化</a:t>
            </a:r>
            <a:r>
              <a:rPr lang="zh-CN" altLang="en-US" sz="1400">
                <a:sym typeface="+mn-ea"/>
              </a:rPr>
              <a:t>，特别是硬件、软件国产化，</a:t>
            </a:r>
            <a:r>
              <a:rPr lang="zh-CN" altLang="en-US" sz="1400">
                <a:sym typeface="+mn-ea"/>
              </a:rPr>
              <a:t>包括操作系统数据库</a:t>
            </a:r>
            <a:r>
              <a:rPr lang="zh-CN" altLang="en-US" sz="1400">
                <a:sym typeface="+mn-ea"/>
              </a:rPr>
              <a:t>等；</a:t>
            </a:r>
            <a:endParaRPr lang="zh-CN" altLang="en-US" sz="1400" b="1"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450215" y="132715"/>
            <a:ext cx="9680575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44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  <a:sym typeface="+mn-ea"/>
              </a:rPr>
              <a:t>2</a:t>
            </a:r>
            <a:r>
              <a:rPr lang="en-US" altLang="zh-CN" sz="1400">
                <a:sym typeface="+mn-ea"/>
              </a:rPr>
              <a:t>（双）“翼”</a:t>
            </a:r>
            <a:r>
              <a:rPr lang="zh-CN" altLang="en-US" sz="1400">
                <a:sym typeface="+mn-ea"/>
              </a:rPr>
              <a:t>（</a:t>
            </a:r>
            <a:r>
              <a:rPr lang="zh-CN" altLang="en-US" sz="1400">
                <a:sym typeface="+mn-ea"/>
              </a:rPr>
              <a:t>数据</a:t>
            </a:r>
            <a:r>
              <a:rPr lang="en-US" altLang="zh-CN" sz="1400">
                <a:sym typeface="+mn-ea"/>
              </a:rPr>
              <a:t>“</a:t>
            </a:r>
            <a:r>
              <a:rPr lang="zh-CN" altLang="en-US" sz="1400" b="1">
                <a:solidFill>
                  <a:schemeClr val="accent6"/>
                </a:solidFill>
                <a:sym typeface="+mn-ea"/>
              </a:rPr>
              <a:t>软件</a:t>
            </a:r>
            <a:r>
              <a:rPr lang="en-US" altLang="zh-CN" sz="1400">
                <a:sym typeface="+mn-ea"/>
              </a:rPr>
              <a:t>”</a:t>
            </a:r>
            <a:r>
              <a:rPr lang="zh-CN" altLang="en-US" sz="1400">
                <a:sym typeface="+mn-ea"/>
              </a:rPr>
              <a:t>和</a:t>
            </a:r>
            <a:r>
              <a:rPr lang="en-US" altLang="zh-CN" sz="1400">
                <a:sym typeface="+mn-ea"/>
              </a:rPr>
              <a:t>“</a:t>
            </a:r>
            <a:r>
              <a:rPr lang="zh-CN" altLang="en-US" sz="1400" b="1">
                <a:solidFill>
                  <a:schemeClr val="accent6"/>
                </a:solidFill>
                <a:sym typeface="+mn-ea"/>
              </a:rPr>
              <a:t>服务</a:t>
            </a:r>
            <a:r>
              <a:rPr lang="en-US" altLang="zh-CN" sz="1400">
                <a:sym typeface="+mn-ea"/>
              </a:rPr>
              <a:t>”</a:t>
            </a:r>
            <a:r>
              <a:rPr lang="zh-CN" altLang="en-US" sz="1400">
                <a:sym typeface="+mn-ea"/>
              </a:rPr>
              <a:t>）</a:t>
            </a:r>
            <a:r>
              <a:rPr lang="zh-CN" altLang="en-US" sz="1400">
                <a:sym typeface="+mn-ea"/>
              </a:rPr>
              <a:t>分为数值模拟类、遥感分析类、智能预报类、公众科普类等</a:t>
            </a:r>
            <a:r>
              <a:rPr lang="zh-CN" altLang="en-US" sz="1400" b="1">
                <a:solidFill>
                  <a:schemeClr val="accent6"/>
                </a:solidFill>
                <a:sym typeface="+mn-ea"/>
              </a:rPr>
              <a:t>软件</a:t>
            </a:r>
            <a:r>
              <a:rPr lang="zh-CN" altLang="en-US" sz="1400">
                <a:sym typeface="+mn-ea"/>
              </a:rPr>
              <a:t>：</a:t>
            </a:r>
            <a:endParaRPr lang="zh-CN" altLang="en-US" sz="1400"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29615" y="973455"/>
            <a:ext cx="5940425" cy="48926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fontAlgn="auto">
              <a:lnSpc>
                <a:spcPct val="150000"/>
              </a:lnSpc>
            </a:pPr>
            <a:r>
              <a:rPr lang="en-US" altLang="zh-CN" sz="1600" b="1">
                <a:solidFill>
                  <a:srgbClr val="C00000"/>
                </a:solidFill>
                <a:sym typeface="+mn-ea"/>
              </a:rPr>
              <a:t>1</a:t>
            </a:r>
            <a:r>
              <a:rPr lang="zh-CN" altLang="en-US" sz="1600" b="1">
                <a:solidFill>
                  <a:srgbClr val="C00000"/>
                </a:solidFill>
                <a:sym typeface="+mn-ea"/>
              </a:rPr>
              <a:t>、数值模拟数据系统</a:t>
            </a:r>
            <a:endParaRPr lang="zh-CN" altLang="en-US" sz="1600" b="1">
              <a:solidFill>
                <a:srgbClr val="C00000"/>
              </a:solidFill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1</a:t>
            </a:r>
            <a:r>
              <a:rPr lang="zh-CN" altLang="en-US" sz="1600">
                <a:sym typeface="+mn-ea"/>
              </a:rPr>
              <a:t>）海启星地球环境数值模拟系统（自有模型）</a:t>
            </a:r>
            <a:endParaRPr lang="zh-CN" altLang="en-US" sz="1600"/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2</a:t>
            </a:r>
            <a:r>
              <a:rPr lang="zh-CN" altLang="en-US" sz="1600">
                <a:sym typeface="+mn-ea"/>
              </a:rPr>
              <a:t>）全球再分析资料数据产品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3</a:t>
            </a:r>
            <a:r>
              <a:rPr lang="zh-CN" altLang="en-US" sz="1600">
                <a:sym typeface="+mn-ea"/>
              </a:rPr>
              <a:t>）预报机构数值应用产品（应用美欧、国内机构成果）</a:t>
            </a:r>
            <a:endParaRPr lang="zh-CN" altLang="en-US" sz="1600"/>
          </a:p>
          <a:p>
            <a:pPr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en-US" altLang="zh-CN" sz="1600" b="1">
                <a:solidFill>
                  <a:srgbClr val="C00000"/>
                </a:solidFill>
                <a:sym typeface="+mn-ea"/>
              </a:rPr>
              <a:t>2</a:t>
            </a:r>
            <a:r>
              <a:rPr lang="zh-CN" altLang="en-US" sz="1600" b="1">
                <a:solidFill>
                  <a:srgbClr val="C00000"/>
                </a:solidFill>
                <a:sym typeface="+mn-ea"/>
              </a:rPr>
              <a:t>、遥感分析数据系统</a:t>
            </a:r>
            <a:endParaRPr lang="zh-CN" altLang="en-US" sz="1600" b="1">
              <a:solidFill>
                <a:srgbClr val="C00000"/>
              </a:solidFill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1</a:t>
            </a:r>
            <a:r>
              <a:rPr lang="zh-CN" altLang="en-US" sz="1600">
                <a:sym typeface="+mn-ea"/>
              </a:rPr>
              <a:t>）中国海洋卫星遥感分析数据产品；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2</a:t>
            </a:r>
            <a:r>
              <a:rPr lang="zh-CN" altLang="en-US" sz="1600">
                <a:sym typeface="+mn-ea"/>
              </a:rPr>
              <a:t>）国内外各类卫星遥感分析数据产品；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3</a:t>
            </a:r>
            <a:r>
              <a:rPr lang="zh-CN" altLang="en-US" sz="1600">
                <a:sym typeface="+mn-ea"/>
              </a:rPr>
              <a:t>）雷达遥感分析数据产品；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4</a:t>
            </a:r>
            <a:r>
              <a:rPr lang="zh-CN" altLang="en-US" sz="1600">
                <a:sym typeface="+mn-ea"/>
              </a:rPr>
              <a:t>）遥感智能分析算法及处理工具（或应用平台）；</a:t>
            </a:r>
            <a:endParaRPr lang="zh-CN" altLang="en-US" sz="1600"/>
          </a:p>
          <a:p>
            <a:pPr indent="0" fontAlgn="auto">
              <a:lnSpc>
                <a:spcPct val="150000"/>
              </a:lnSpc>
              <a:buNone/>
            </a:pPr>
            <a:r>
              <a:rPr lang="en-US" altLang="zh-CN" sz="1600" b="1">
                <a:solidFill>
                  <a:srgbClr val="C00000"/>
                </a:solidFill>
                <a:sym typeface="+mn-ea"/>
              </a:rPr>
              <a:t>3</a:t>
            </a:r>
            <a:r>
              <a:rPr lang="zh-CN" altLang="en-US" sz="1600" b="1">
                <a:solidFill>
                  <a:srgbClr val="C00000"/>
                </a:solidFill>
                <a:sym typeface="+mn-ea"/>
              </a:rPr>
              <a:t>、智能预报数据系统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1</a:t>
            </a:r>
            <a:r>
              <a:rPr lang="zh-CN" altLang="en-US" sz="1600">
                <a:sym typeface="+mn-ea"/>
              </a:rPr>
              <a:t>）智能风暴潮预报产品（改进目前省水文系统产品）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2</a:t>
            </a:r>
            <a:r>
              <a:rPr lang="zh-CN" altLang="en-US" sz="1600">
                <a:sym typeface="+mn-ea"/>
              </a:rPr>
              <a:t>）智能海冰预测产品（改进国家海洋环境预报中心产品）</a:t>
            </a:r>
            <a:endParaRPr lang="zh-CN" altLang="en-US" sz="1600"/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3</a:t>
            </a:r>
            <a:r>
              <a:rPr lang="zh-CN" altLang="en-US" sz="1600">
                <a:sym typeface="+mn-ea"/>
              </a:rPr>
              <a:t>）智能海洋气象预报产品（包括智能海上导航等产品）</a:t>
            </a:r>
            <a:endParaRPr lang="zh-CN" altLang="en-US" sz="1600"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468110" y="1051560"/>
            <a:ext cx="5015865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fontAlgn="auto">
              <a:lnSpc>
                <a:spcPct val="150000"/>
              </a:lnSpc>
              <a:buNone/>
            </a:pPr>
            <a:r>
              <a:rPr lang="en-US" altLang="zh-CN" sz="1600" b="1">
                <a:solidFill>
                  <a:srgbClr val="C00000"/>
                </a:solidFill>
                <a:sym typeface="+mn-ea"/>
              </a:rPr>
              <a:t>5</a:t>
            </a:r>
            <a:r>
              <a:rPr lang="zh-CN" altLang="en-US" sz="1600" b="1">
                <a:solidFill>
                  <a:srgbClr val="C00000"/>
                </a:solidFill>
                <a:sym typeface="+mn-ea"/>
              </a:rPr>
              <a:t>、公众科普信息类</a:t>
            </a:r>
            <a:endParaRPr lang="zh-CN" altLang="en-US" sz="1600" b="1">
              <a:solidFill>
                <a:srgbClr val="C00000"/>
              </a:solidFill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1</a:t>
            </a:r>
            <a:r>
              <a:rPr lang="zh-CN" altLang="en-US" sz="1600">
                <a:sym typeface="+mn-ea"/>
              </a:rPr>
              <a:t>）</a:t>
            </a:r>
            <a:r>
              <a:rPr lang="en-US" altLang="zh-CN" sz="1600">
                <a:sym typeface="+mn-ea"/>
              </a:rPr>
              <a:t>“</a:t>
            </a:r>
            <a:r>
              <a:rPr lang="zh-CN" altLang="en-US" sz="1600">
                <a:sym typeface="+mn-ea"/>
              </a:rPr>
              <a:t>追台风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小程序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2</a:t>
            </a:r>
            <a:r>
              <a:rPr lang="zh-CN" altLang="en-US" sz="1600">
                <a:sym typeface="+mn-ea"/>
              </a:rPr>
              <a:t>）</a:t>
            </a:r>
            <a:r>
              <a:rPr lang="en-US" altLang="zh-CN" sz="1600">
                <a:sym typeface="+mn-ea"/>
              </a:rPr>
              <a:t>“</a:t>
            </a:r>
            <a:r>
              <a:rPr lang="zh-CN" altLang="en-US" sz="1600">
                <a:sym typeface="+mn-ea"/>
              </a:rPr>
              <a:t>看海况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小程序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3</a:t>
            </a:r>
            <a:r>
              <a:rPr lang="zh-CN" altLang="en-US" sz="1600">
                <a:sym typeface="+mn-ea"/>
              </a:rPr>
              <a:t>）</a:t>
            </a:r>
            <a:r>
              <a:rPr lang="en-US" altLang="zh-CN" sz="1600">
                <a:sym typeface="+mn-ea"/>
              </a:rPr>
              <a:t>“</a:t>
            </a:r>
            <a:r>
              <a:rPr lang="zh-CN" altLang="en-US" sz="1600">
                <a:sym typeface="+mn-ea"/>
              </a:rPr>
              <a:t>海小星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科普馆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4</a:t>
            </a:r>
            <a:r>
              <a:rPr lang="zh-CN" altLang="en-US" sz="1600">
                <a:sym typeface="+mn-ea"/>
              </a:rPr>
              <a:t>）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龘思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数据平台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（</a:t>
            </a:r>
            <a:r>
              <a:rPr lang="en-US" altLang="zh-CN" sz="1600">
                <a:sym typeface="+mn-ea"/>
              </a:rPr>
              <a:t>5</a:t>
            </a:r>
            <a:r>
              <a:rPr lang="zh-CN" altLang="en-US" sz="1600">
                <a:sym typeface="+mn-ea"/>
              </a:rPr>
              <a:t>）公司官网</a:t>
            </a:r>
            <a:r>
              <a:rPr lang="en-US" altLang="zh-CN" sz="1600">
                <a:sym typeface="+mn-ea"/>
              </a:rPr>
              <a:t>/</a:t>
            </a:r>
            <a:r>
              <a:rPr lang="zh-CN" altLang="en-US" sz="1600">
                <a:sym typeface="+mn-ea"/>
              </a:rPr>
              <a:t>各种新媒体平台</a:t>
            </a:r>
            <a:endParaRPr lang="zh-CN" altLang="en-US" sz="1600"/>
          </a:p>
          <a:p>
            <a:pPr indent="0" fontAlgn="auto">
              <a:lnSpc>
                <a:spcPct val="150000"/>
              </a:lnSpc>
              <a:buNone/>
            </a:pPr>
            <a:endParaRPr lang="zh-CN" altLang="en-US" sz="1600" b="1">
              <a:solidFill>
                <a:srgbClr val="C00000"/>
              </a:solidFill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en-US" altLang="zh-CN" sz="1600" b="1">
                <a:solidFill>
                  <a:srgbClr val="C00000"/>
                </a:solidFill>
                <a:sym typeface="+mn-ea"/>
              </a:rPr>
              <a:t>6</a:t>
            </a:r>
            <a:r>
              <a:rPr lang="zh-CN" altLang="en-US" sz="1600" b="1">
                <a:solidFill>
                  <a:srgbClr val="C00000"/>
                </a:solidFill>
                <a:sym typeface="+mn-ea"/>
              </a:rPr>
              <a:t>、数字孪生应用</a:t>
            </a:r>
            <a:r>
              <a:rPr lang="zh-CN" altLang="en-US" sz="1600" b="1">
                <a:solidFill>
                  <a:srgbClr val="C00000"/>
                </a:solidFill>
                <a:sym typeface="+mn-ea"/>
              </a:rPr>
              <a:t>系统</a:t>
            </a:r>
            <a:endParaRPr lang="zh-CN" altLang="en-US" sz="1600" b="1">
              <a:solidFill>
                <a:srgbClr val="C00000"/>
              </a:solidFill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endParaRPr lang="zh-CN" altLang="en-US" sz="1600"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679450" y="1186180"/>
            <a:ext cx="5238115" cy="5262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zh-CN" altLang="en-US" sz="1600" b="1">
                <a:solidFill>
                  <a:srgbClr val="C00000"/>
                </a:solidFill>
                <a:sym typeface="+mn-ea"/>
              </a:rPr>
              <a:t>1、站点建设与维护服务</a:t>
            </a:r>
            <a:endParaRPr lang="zh-CN" altLang="en-US" sz="1600" b="1">
              <a:solidFill>
                <a:srgbClr val="C00000"/>
              </a:solidFill>
              <a:sym typeface="+mn-ea"/>
            </a:endParaRPr>
          </a:p>
          <a:p>
            <a:pPr indent="0"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en-US" altLang="zh-CN" sz="1600">
                <a:sym typeface="+mn-ea"/>
              </a:rPr>
              <a:t>     </a:t>
            </a:r>
            <a:r>
              <a:rPr lang="zh-CN" altLang="en-US" sz="1600">
                <a:sym typeface="+mn-ea"/>
              </a:rPr>
              <a:t>观测站点的建设，本质上来说也是一种数字基础设施建设，也是一种数据服务。因此，包括现有的站点建设和维护业务，甚至包括卫星定标站场的建设与维护。</a:t>
            </a:r>
            <a:endParaRPr lang="zh-CN" altLang="en-US" sz="1600"/>
          </a:p>
          <a:p>
            <a:pPr indent="0"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zh-CN" altLang="en-US" sz="1600">
                <a:sym typeface="+mn-ea"/>
              </a:rPr>
              <a:t>该部分的关键是如何提升站点建设维护的标准化、智能化程度。</a:t>
            </a:r>
            <a:endParaRPr lang="zh-CN" altLang="en-US" sz="1600"/>
          </a:p>
          <a:p>
            <a:pPr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zh-CN" altLang="en-US" sz="1600" b="1">
                <a:solidFill>
                  <a:srgbClr val="C00000"/>
                </a:solidFill>
                <a:sym typeface="+mn-ea"/>
              </a:rPr>
              <a:t>2、数据调查与评估服务</a:t>
            </a:r>
            <a:endParaRPr lang="zh-CN" altLang="en-US" sz="1600" b="1">
              <a:solidFill>
                <a:srgbClr val="C00000"/>
              </a:solidFill>
              <a:sym typeface="+mn-ea"/>
            </a:endParaRPr>
          </a:p>
          <a:p>
            <a:pPr indent="0"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en-US" altLang="zh-CN" sz="1600">
                <a:sym typeface="+mn-ea"/>
              </a:rPr>
              <a:t>      </a:t>
            </a:r>
            <a:r>
              <a:rPr lang="zh-CN" altLang="en-US" sz="1600">
                <a:sym typeface="+mn-ea"/>
              </a:rPr>
              <a:t>包括海洋灾害、住建调查等数据调查任务。该部分的关键是</a:t>
            </a:r>
            <a:r>
              <a:rPr lang="en-US" altLang="zh-CN" sz="1600">
                <a:sym typeface="+mn-ea"/>
              </a:rPr>
              <a:t>“</a:t>
            </a:r>
            <a:r>
              <a:rPr lang="zh-CN" altLang="en-US" sz="1600">
                <a:sym typeface="+mn-ea"/>
              </a:rPr>
              <a:t>评估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的内容几乎没有。</a:t>
            </a:r>
            <a:endParaRPr lang="zh-CN" altLang="en-US" sz="1600"/>
          </a:p>
          <a:p>
            <a:pPr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zh-CN" altLang="en-US" sz="1600" b="1">
                <a:solidFill>
                  <a:srgbClr val="C00000"/>
                </a:solidFill>
                <a:sym typeface="+mn-ea"/>
              </a:rPr>
              <a:t>3、大数据系统建设维护</a:t>
            </a:r>
            <a:endParaRPr lang="zh-CN" altLang="en-US" sz="1600" b="1">
              <a:solidFill>
                <a:srgbClr val="C00000"/>
              </a:solidFill>
              <a:sym typeface="+mn-ea"/>
            </a:endParaRPr>
          </a:p>
          <a:p>
            <a:pPr indent="0"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en-US" altLang="zh-CN" sz="1600">
                <a:sym typeface="+mn-ea"/>
              </a:rPr>
              <a:t>      </a:t>
            </a:r>
            <a:r>
              <a:rPr lang="zh-CN" altLang="en-US" sz="1600">
                <a:sym typeface="+mn-ea"/>
              </a:rPr>
              <a:t>这部分主要指公司的各类大数据信息系统的建设、维护，包括生态修复监测系统、数字孪生系统、渔业养殖系统等大数据应用系统；海启星智能数据中心；</a:t>
            </a:r>
            <a:endParaRPr lang="zh-CN" altLang="en-US" sz="1600"/>
          </a:p>
          <a:p>
            <a:pPr algn="l" fontAlgn="auto">
              <a:lnSpc>
                <a:spcPct val="150000"/>
              </a:lnSpc>
              <a:buClrTx/>
              <a:buSzTx/>
              <a:buFontTx/>
              <a:buNone/>
            </a:pPr>
            <a:endParaRPr lang="zh-CN" altLang="en-US" sz="1600"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119620" y="1186180"/>
            <a:ext cx="4250690" cy="5262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zh-CN" altLang="en-US" sz="1600" b="1">
                <a:solidFill>
                  <a:srgbClr val="C00000"/>
                </a:solidFill>
                <a:sym typeface="+mn-ea"/>
              </a:rPr>
              <a:t>4、科普和科研技术服务</a:t>
            </a:r>
            <a:endParaRPr lang="zh-CN" altLang="en-US" sz="1600" b="1">
              <a:solidFill>
                <a:srgbClr val="C00000"/>
              </a:solidFill>
              <a:sym typeface="+mn-ea"/>
            </a:endParaRPr>
          </a:p>
          <a:p>
            <a:pPr indent="0"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en-US" altLang="zh-CN" sz="1600">
                <a:sym typeface="+mn-ea"/>
              </a:rPr>
              <a:t>     </a:t>
            </a:r>
            <a:r>
              <a:rPr lang="zh-CN" altLang="en-US" sz="1600">
                <a:sym typeface="+mn-ea"/>
              </a:rPr>
              <a:t>以大数据技术为驱动，推动公司科普业务的发展，并且联合高校院所，开展科研成果可视化、产业化、科普化等业务；</a:t>
            </a:r>
            <a:endParaRPr lang="zh-CN" altLang="en-US" sz="1600"/>
          </a:p>
          <a:p>
            <a:pPr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zh-CN" altLang="en-US" sz="1600" b="1">
                <a:solidFill>
                  <a:srgbClr val="C00000"/>
                </a:solidFill>
                <a:sym typeface="+mn-ea"/>
              </a:rPr>
              <a:t>5、业务机构支撑服务</a:t>
            </a:r>
            <a:endParaRPr lang="zh-CN" altLang="en-US" sz="1600" b="1">
              <a:solidFill>
                <a:srgbClr val="C00000"/>
              </a:solidFill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1600">
                <a:sym typeface="+mn-ea"/>
              </a:rPr>
              <a:t>      </a:t>
            </a:r>
            <a:r>
              <a:rPr lang="zh-CN" altLang="en-US" sz="1600">
                <a:sym typeface="+mn-ea"/>
              </a:rPr>
              <a:t>为国家卫星、各级海洋预报减灾、各级水文局、各级气象局等业务机构提供技术支撑服务，并且探索与专业机构联合开展服务的机制和业务。例如，现在的省水文局服务、国家海洋预报中心的海上导航服务等。</a:t>
            </a:r>
            <a:endParaRPr lang="zh-CN" altLang="en-US" sz="1600">
              <a:sym typeface="+mn-ea"/>
            </a:endParaRPr>
          </a:p>
          <a:p>
            <a:pPr algn="l" fontAlgn="auto">
              <a:lnSpc>
                <a:spcPct val="150000"/>
              </a:lnSpc>
              <a:buClrTx/>
              <a:buSzTx/>
              <a:buFontTx/>
            </a:pPr>
            <a:r>
              <a:rPr lang="zh-CN" altLang="en-US" sz="1600" b="1">
                <a:solidFill>
                  <a:srgbClr val="C00000"/>
                </a:solidFill>
                <a:sym typeface="+mn-ea"/>
              </a:rPr>
              <a:t>6、行业解决方案服务</a:t>
            </a:r>
            <a:endParaRPr lang="zh-CN" altLang="en-US" sz="1600" b="1">
              <a:solidFill>
                <a:srgbClr val="C00000"/>
              </a:solidFill>
              <a:sym typeface="+mn-ea"/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1600">
                <a:sym typeface="+mn-ea"/>
              </a:rPr>
              <a:t>     </a:t>
            </a:r>
            <a:r>
              <a:rPr lang="zh-CN" altLang="en-US" sz="1600">
                <a:sym typeface="+mn-ea"/>
              </a:rPr>
              <a:t>为</a:t>
            </a:r>
            <a:r>
              <a:rPr lang="en-US" altLang="zh-CN" sz="1600">
                <a:sym typeface="+mn-ea"/>
              </a:rPr>
              <a:t>“</a:t>
            </a:r>
            <a:r>
              <a:rPr lang="zh-CN" altLang="en-US" sz="1600">
                <a:sym typeface="+mn-ea"/>
              </a:rPr>
              <a:t>滨海核电安全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、</a:t>
            </a:r>
            <a:r>
              <a:rPr lang="en-US" altLang="zh-CN" sz="1600">
                <a:sym typeface="+mn-ea"/>
              </a:rPr>
              <a:t>“</a:t>
            </a:r>
            <a:r>
              <a:rPr lang="zh-CN" altLang="en-US" sz="1600">
                <a:sym typeface="+mn-ea"/>
              </a:rPr>
              <a:t>海洋牧场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、</a:t>
            </a:r>
            <a:r>
              <a:rPr lang="en-US" altLang="zh-CN" sz="1600">
                <a:sym typeface="+mn-ea"/>
              </a:rPr>
              <a:t>“</a:t>
            </a:r>
            <a:r>
              <a:rPr lang="zh-CN" altLang="en-US" sz="1600">
                <a:sym typeface="+mn-ea"/>
              </a:rPr>
              <a:t>海上风电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、</a:t>
            </a:r>
            <a:r>
              <a:rPr lang="en-US" altLang="zh-CN" sz="1600">
                <a:sym typeface="+mn-ea"/>
              </a:rPr>
              <a:t>“</a:t>
            </a:r>
            <a:r>
              <a:rPr lang="zh-CN" altLang="en-US" sz="1600">
                <a:sym typeface="+mn-ea"/>
              </a:rPr>
              <a:t>防灾减灾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、</a:t>
            </a:r>
            <a:r>
              <a:rPr lang="en-US" altLang="zh-CN" sz="1600">
                <a:sym typeface="+mn-ea"/>
              </a:rPr>
              <a:t>“</a:t>
            </a:r>
            <a:r>
              <a:rPr lang="zh-CN" altLang="en-US" sz="1600">
                <a:sym typeface="+mn-ea"/>
              </a:rPr>
              <a:t>生态保护修复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等提供行业整体解决方案</a:t>
            </a:r>
            <a:r>
              <a:rPr lang="zh-CN" altLang="en-US" sz="1600">
                <a:sym typeface="+mn-ea"/>
              </a:rPr>
              <a:t>服务</a:t>
            </a:r>
            <a:endParaRPr lang="zh-CN" altLang="en-US" sz="1600"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50215" y="132715"/>
            <a:ext cx="9680575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44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  <a:sym typeface="+mn-ea"/>
              </a:rPr>
              <a:t>2</a:t>
            </a:r>
            <a:r>
              <a:rPr lang="en-US" altLang="zh-CN" sz="1400">
                <a:sym typeface="+mn-ea"/>
              </a:rPr>
              <a:t>（双）“翼”</a:t>
            </a:r>
            <a:r>
              <a:rPr lang="zh-CN" altLang="en-US" sz="1400">
                <a:sym typeface="+mn-ea"/>
              </a:rPr>
              <a:t>（数据</a:t>
            </a:r>
            <a:r>
              <a:rPr lang="en-US" altLang="zh-CN" sz="1400">
                <a:sym typeface="+mn-ea"/>
              </a:rPr>
              <a:t>“</a:t>
            </a:r>
            <a:r>
              <a:rPr lang="zh-CN" altLang="en-US" sz="1400" b="1">
                <a:solidFill>
                  <a:schemeClr val="accent6"/>
                </a:solidFill>
                <a:sym typeface="+mn-ea"/>
              </a:rPr>
              <a:t>软件</a:t>
            </a:r>
            <a:r>
              <a:rPr lang="en-US" altLang="zh-CN" sz="1400">
                <a:sym typeface="+mn-ea"/>
              </a:rPr>
              <a:t>”</a:t>
            </a:r>
            <a:r>
              <a:rPr lang="zh-CN" altLang="en-US" sz="1400">
                <a:sym typeface="+mn-ea"/>
              </a:rPr>
              <a:t>和</a:t>
            </a:r>
            <a:r>
              <a:rPr lang="en-US" altLang="zh-CN" sz="1400">
                <a:sym typeface="+mn-ea"/>
              </a:rPr>
              <a:t>“</a:t>
            </a:r>
            <a:r>
              <a:rPr lang="zh-CN" altLang="en-US" sz="1400" b="1">
                <a:solidFill>
                  <a:schemeClr val="accent6"/>
                </a:solidFill>
                <a:sym typeface="+mn-ea"/>
              </a:rPr>
              <a:t>服务</a:t>
            </a:r>
            <a:r>
              <a:rPr lang="en-US" altLang="zh-CN" sz="1400">
                <a:sym typeface="+mn-ea"/>
              </a:rPr>
              <a:t>”</a:t>
            </a:r>
            <a:r>
              <a:rPr lang="zh-CN" altLang="en-US" sz="1400">
                <a:sym typeface="+mn-ea"/>
              </a:rPr>
              <a:t>）中的</a:t>
            </a:r>
            <a:r>
              <a:rPr lang="zh-CN" altLang="en-US" sz="1400" b="1">
                <a:solidFill>
                  <a:schemeClr val="accent6"/>
                </a:solidFill>
                <a:sym typeface="+mn-ea"/>
              </a:rPr>
              <a:t>服务</a:t>
            </a:r>
            <a:r>
              <a:rPr lang="zh-CN" altLang="en-US" sz="1400">
                <a:sym typeface="+mn-ea"/>
              </a:rPr>
              <a:t>：</a:t>
            </a:r>
            <a:endParaRPr lang="zh-CN" altLang="en-US" sz="1400"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43535" y="297180"/>
            <a:ext cx="6096000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44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  <a:sym typeface="+mn-ea"/>
              </a:rPr>
              <a:t>3</a:t>
            </a:r>
            <a:r>
              <a:rPr lang="en-US" altLang="zh-CN" sz="4000" b="1" i="1">
                <a:solidFill>
                  <a:schemeClr val="accent6"/>
                </a:solidFill>
                <a:latin typeface="Arial Black" panose="020B0A04020102020204" charset="0"/>
                <a:ea typeface="微软雅黑" panose="020B0503020204020204" charset="-122"/>
                <a:cs typeface="Arial Black" panose="020B0A04020102020204" charset="0"/>
                <a:sym typeface="+mn-ea"/>
              </a:rPr>
              <a:t> </a:t>
            </a:r>
            <a:r>
              <a:rPr lang="en-US" altLang="zh-CN" sz="1400">
                <a:sym typeface="+mn-ea"/>
              </a:rPr>
              <a:t>“</a:t>
            </a:r>
            <a:r>
              <a:rPr lang="en-US" altLang="zh-CN" sz="1400">
                <a:sym typeface="+mn-ea"/>
              </a:rPr>
              <a:t>化</a:t>
            </a:r>
            <a:r>
              <a:rPr lang="en-US" altLang="zh-CN" sz="1400">
                <a:sym typeface="+mn-ea"/>
              </a:rPr>
              <a:t>”(标准化、信息化/智能化、学习化)</a:t>
            </a:r>
            <a:r>
              <a:rPr lang="zh-CN" altLang="en-US" sz="2000" b="1">
                <a:sym typeface="+mn-ea"/>
              </a:rPr>
              <a:t>行动</a:t>
            </a:r>
            <a:endParaRPr lang="zh-CN" altLang="en-US" sz="2000" b="1"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44170" y="1148715"/>
            <a:ext cx="11367135" cy="56311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fontAlgn="auto">
              <a:lnSpc>
                <a:spcPct val="150000"/>
              </a:lnSpc>
            </a:pPr>
            <a:r>
              <a:rPr lang="en-US" altLang="zh-CN" sz="1600" b="1">
                <a:solidFill>
                  <a:srgbClr val="C00000"/>
                </a:solidFill>
                <a:sym typeface="+mn-ea"/>
              </a:rPr>
              <a:t>1</a:t>
            </a:r>
            <a:r>
              <a:rPr lang="zh-CN" altLang="en-US" sz="1600" b="1">
                <a:solidFill>
                  <a:srgbClr val="C00000"/>
                </a:solidFill>
                <a:sym typeface="+mn-ea"/>
              </a:rPr>
              <a:t>、标准化</a:t>
            </a:r>
            <a:r>
              <a:rPr lang="en-US" altLang="zh-CN" sz="1600" b="1">
                <a:solidFill>
                  <a:srgbClr val="C00000"/>
                </a:solidFill>
                <a:sym typeface="+mn-ea"/>
              </a:rPr>
              <a:t> </a:t>
            </a:r>
            <a:r>
              <a:rPr lang="zh-CN" altLang="en-US" sz="1600">
                <a:sym typeface="+mn-ea"/>
              </a:rPr>
              <a:t>包括管理的标准化、产品的标准化、研发的标准化，对应建立相关的标准</a:t>
            </a:r>
            <a:r>
              <a:rPr lang="zh-CN" altLang="en-US" sz="1600">
                <a:sym typeface="+mn-ea"/>
              </a:rPr>
              <a:t>体系。</a:t>
            </a:r>
            <a:endParaRPr lang="zh-CN" altLang="en-US" sz="1600"/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海启星标准体系是对公司范围内需要协调、统一的技术要求、管理要求和工作要求所制定的一系列标准。海启星标准体系包括两大类，即规范性管理标准（简称：管理标准）、指导性技术文件（简称：技术标准）。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 b="1">
                <a:sym typeface="+mn-ea"/>
              </a:rPr>
              <a:t>（</a:t>
            </a:r>
            <a:r>
              <a:rPr lang="en-US" altLang="zh-CN" sz="1600" b="1">
                <a:sym typeface="+mn-ea"/>
              </a:rPr>
              <a:t>1</a:t>
            </a:r>
            <a:r>
              <a:rPr lang="zh-CN" altLang="en-US" sz="1600" b="1">
                <a:sym typeface="+mn-ea"/>
              </a:rPr>
              <a:t>）管理标准</a:t>
            </a:r>
            <a:r>
              <a:rPr lang="zh-CN" altLang="en-US" sz="1600">
                <a:sym typeface="+mn-ea"/>
              </a:rPr>
              <a:t>。即</a:t>
            </a:r>
            <a:r>
              <a:rPr lang="en-US" altLang="zh-CN" sz="1600">
                <a:sym typeface="+mn-ea"/>
              </a:rPr>
              <a:t>“</a:t>
            </a:r>
            <a:r>
              <a:rPr lang="zh-CN" altLang="en-US" sz="1600">
                <a:sym typeface="+mn-ea"/>
              </a:rPr>
              <a:t>规范性管理标准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，是公司业务服务、项目实施的一系列规范性标准文件，编号开头为：</a:t>
            </a:r>
            <a:r>
              <a:rPr lang="en-US" altLang="zh-CN" sz="1600">
                <a:sym typeface="+mn-ea"/>
              </a:rPr>
              <a:t>Q/HQX</a:t>
            </a:r>
            <a:r>
              <a:rPr lang="zh-CN" altLang="en-US" sz="1600">
                <a:sym typeface="+mn-ea"/>
              </a:rPr>
              <a:t>。例如是公司的</a:t>
            </a:r>
            <a:r>
              <a:rPr lang="zh-CN" altLang="en-US" sz="1600" u="sng">
                <a:sym typeface="+mn-ea"/>
              </a:rPr>
              <a:t>数据管理</a:t>
            </a:r>
            <a:r>
              <a:rPr lang="zh-CN" altLang="en-US" sz="1600">
                <a:sym typeface="+mn-ea"/>
              </a:rPr>
              <a:t>安全、归档等标准、</a:t>
            </a:r>
            <a:r>
              <a:rPr lang="zh-CN" altLang="en-US" sz="1600" u="sng">
                <a:sym typeface="+mn-ea"/>
              </a:rPr>
              <a:t>项目实施</a:t>
            </a:r>
            <a:r>
              <a:rPr lang="zh-CN" altLang="en-US" sz="1600">
                <a:sym typeface="+mn-ea"/>
              </a:rPr>
              <a:t>等相关标准</a:t>
            </a:r>
            <a:r>
              <a:rPr lang="zh-CN" altLang="en-US" sz="1600">
                <a:sym typeface="+mn-ea"/>
              </a:rPr>
              <a:t>等。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 b="1">
                <a:sym typeface="+mn-ea"/>
              </a:rPr>
              <a:t>（2）技术标准</a:t>
            </a:r>
            <a:r>
              <a:rPr lang="zh-CN" altLang="en-US" sz="1600">
                <a:sym typeface="+mn-ea"/>
              </a:rPr>
              <a:t>。即</a:t>
            </a:r>
            <a:r>
              <a:rPr lang="en-US" altLang="zh-CN" sz="1600">
                <a:sym typeface="+mn-ea"/>
              </a:rPr>
              <a:t>“</a:t>
            </a:r>
            <a:r>
              <a:rPr lang="zh-CN" altLang="en-US" sz="1600">
                <a:sym typeface="+mn-ea"/>
              </a:rPr>
              <a:t>指导性技术文件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，是公司研究开发的一系列技术要求指导文件，编号开头为：</a:t>
            </a:r>
            <a:r>
              <a:rPr lang="en-US" altLang="zh-CN" sz="1600">
                <a:sym typeface="+mn-ea"/>
              </a:rPr>
              <a:t>Q/HQX/Z</a:t>
            </a:r>
            <a:r>
              <a:rPr lang="zh-CN" altLang="en-US" sz="1600">
                <a:sym typeface="+mn-ea"/>
              </a:rPr>
              <a:t>。</a:t>
            </a:r>
            <a:endParaRPr lang="zh-CN" altLang="en-US" sz="1600">
              <a:sym typeface="+mn-ea"/>
            </a:endParaRPr>
          </a:p>
          <a:p>
            <a:pPr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en-US" altLang="zh-CN" sz="1600" b="1">
                <a:solidFill>
                  <a:srgbClr val="C00000"/>
                </a:solidFill>
                <a:sym typeface="+mn-ea"/>
              </a:rPr>
              <a:t>2、信息化/智能化</a:t>
            </a:r>
            <a:endParaRPr lang="en-US" altLang="zh-CN" sz="1600" b="1">
              <a:solidFill>
                <a:srgbClr val="C00000"/>
              </a:solidFill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 b="1">
                <a:sym typeface="+mn-ea"/>
              </a:rPr>
              <a:t>（1）公司管理的信息化</a:t>
            </a:r>
            <a:r>
              <a:rPr lang="zh-CN" altLang="en-US" sz="1600">
                <a:sym typeface="+mn-ea"/>
              </a:rPr>
              <a:t>：将公司的规范性管理标准同步建立相关的信息系统（例如：外业系统、</a:t>
            </a:r>
            <a:r>
              <a:rPr lang="en-US" altLang="zh-CN" sz="1600">
                <a:sym typeface="+mn-ea"/>
              </a:rPr>
              <a:t>PM</a:t>
            </a:r>
            <a:r>
              <a:rPr lang="zh-CN" altLang="en-US" sz="1600">
                <a:sym typeface="+mn-ea"/>
              </a:rPr>
              <a:t>系统等）。通过管理信息系统强化公司管理</a:t>
            </a:r>
            <a:r>
              <a:rPr lang="zh-CN" altLang="en-US" sz="1600">
                <a:sym typeface="+mn-ea"/>
              </a:rPr>
              <a:t>行为；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 b="1">
                <a:sym typeface="+mn-ea"/>
              </a:rPr>
              <a:t>（2）公司产品的信息化</a:t>
            </a:r>
            <a:r>
              <a:rPr lang="zh-CN" altLang="en-US" sz="1600">
                <a:sym typeface="+mn-ea"/>
              </a:rPr>
              <a:t>：将公司的产品服务通过建立业务化的信息系统开展研发、展示（例如：</a:t>
            </a:r>
            <a:r>
              <a:rPr lang="en-US" altLang="zh-CN" sz="1600">
                <a:sym typeface="+mn-ea"/>
              </a:rPr>
              <a:t>“</a:t>
            </a:r>
            <a:r>
              <a:rPr lang="zh-CN" altLang="en-US" sz="1600">
                <a:sym typeface="+mn-ea"/>
              </a:rPr>
              <a:t>龘思</a:t>
            </a:r>
            <a:r>
              <a:rPr lang="en-US" altLang="zh-CN" sz="1600">
                <a:sym typeface="+mn-ea"/>
              </a:rPr>
              <a:t>”</a:t>
            </a:r>
            <a:r>
              <a:rPr lang="zh-CN" altLang="en-US" sz="1600">
                <a:sym typeface="+mn-ea"/>
              </a:rPr>
              <a:t>、追台风</a:t>
            </a:r>
            <a:r>
              <a:rPr lang="zh-CN" altLang="en-US" sz="1600">
                <a:sym typeface="+mn-ea"/>
              </a:rPr>
              <a:t>等）；</a:t>
            </a:r>
            <a:endParaRPr lang="zh-CN" altLang="en-US" sz="1600">
              <a:sym typeface="+mn-ea"/>
            </a:endParaRPr>
          </a:p>
          <a:p>
            <a:pPr indent="0" fontAlgn="auto">
              <a:lnSpc>
                <a:spcPct val="150000"/>
              </a:lnSpc>
              <a:buNone/>
            </a:pPr>
            <a:r>
              <a:rPr lang="zh-CN" altLang="en-US" sz="1600" b="1">
                <a:sym typeface="+mn-ea"/>
              </a:rPr>
              <a:t>（3）公司工作的智能化</a:t>
            </a:r>
            <a:r>
              <a:rPr lang="zh-CN" altLang="en-US" sz="1600">
                <a:sym typeface="+mn-ea"/>
              </a:rPr>
              <a:t>：鼓励公司同事使用智能化工具提高工作效率；开发智能体提升公司工作效率、宣传效应、服务</a:t>
            </a:r>
            <a:r>
              <a:rPr lang="zh-CN" altLang="en-US" sz="1600">
                <a:sym typeface="+mn-ea"/>
              </a:rPr>
              <a:t>效果；</a:t>
            </a:r>
            <a:endParaRPr lang="zh-CN" altLang="en-US" sz="1600">
              <a:sym typeface="+mn-ea"/>
            </a:endParaRPr>
          </a:p>
          <a:p>
            <a:pPr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en-US" altLang="zh-CN" sz="1600" b="1">
                <a:solidFill>
                  <a:srgbClr val="C00000"/>
                </a:solidFill>
                <a:sym typeface="+mn-ea"/>
              </a:rPr>
              <a:t>3、学习化</a:t>
            </a:r>
            <a:endParaRPr lang="en-US" altLang="zh-CN" sz="1600" b="1">
              <a:solidFill>
                <a:srgbClr val="C00000"/>
              </a:solidFill>
              <a:sym typeface="+mn-ea"/>
            </a:endParaRPr>
          </a:p>
          <a:p>
            <a:pPr algn="l" fontAlgn="auto">
              <a:lnSpc>
                <a:spcPct val="150000"/>
              </a:lnSpc>
              <a:buClrTx/>
              <a:buSzTx/>
              <a:buFontTx/>
              <a:buNone/>
            </a:pPr>
            <a:r>
              <a:rPr lang="zh-CN" altLang="en-US" sz="1600" b="1">
                <a:sym typeface="+mn-ea"/>
              </a:rPr>
              <a:t>（1）建立“学习型”组织</a:t>
            </a:r>
            <a:r>
              <a:rPr lang="zh-CN" altLang="en-US" sz="1600">
                <a:sym typeface="+mn-ea"/>
              </a:rPr>
              <a:t>；</a:t>
            </a:r>
            <a:r>
              <a:rPr lang="zh-CN" altLang="en-US" sz="1600" b="1">
                <a:sym typeface="+mn-ea"/>
              </a:rPr>
              <a:t>（2）建立“研究型”企业</a:t>
            </a:r>
            <a:r>
              <a:rPr lang="zh-CN" altLang="en-US" sz="1600">
                <a:sym typeface="+mn-ea"/>
              </a:rPr>
              <a:t>；加快公司人才队伍培训建设，优化公司人才结构，</a:t>
            </a:r>
            <a:r>
              <a:rPr lang="zh-CN" altLang="en-US" sz="1600">
                <a:sym typeface="+mn-ea"/>
              </a:rPr>
              <a:t>推进公司</a:t>
            </a:r>
            <a:r>
              <a:rPr lang="zh-CN" altLang="en-US" sz="1600">
                <a:sym typeface="+mn-ea"/>
              </a:rPr>
              <a:t>定岗定编，完善公司研究</a:t>
            </a:r>
            <a:r>
              <a:rPr lang="zh-CN" altLang="en-US" sz="1600">
                <a:sym typeface="+mn-ea"/>
              </a:rPr>
              <a:t>机制；</a:t>
            </a:r>
            <a:endParaRPr lang="zh-CN" altLang="en-US" sz="1600">
              <a:sym typeface="+mn-ea"/>
            </a:endParaRPr>
          </a:p>
          <a:p>
            <a:pPr algn="l" fontAlgn="auto">
              <a:lnSpc>
                <a:spcPct val="150000"/>
              </a:lnSpc>
              <a:buClrTx/>
              <a:buSzTx/>
              <a:buFontTx/>
              <a:buNone/>
            </a:pPr>
            <a:endParaRPr lang="en-US" altLang="zh-CN" sz="1600" b="1">
              <a:solidFill>
                <a:srgbClr val="C00000"/>
              </a:solidFill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2942</Words>
  <Application>WPS 演示</Application>
  <PresentationFormat>宽屏</PresentationFormat>
  <Paragraphs>132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宋体</vt:lpstr>
      <vt:lpstr>Wingdings</vt:lpstr>
      <vt:lpstr>Wingdings</vt:lpstr>
      <vt:lpstr>Arial Black</vt:lpstr>
      <vt:lpstr>微软雅黑</vt:lpstr>
      <vt:lpstr>Arial Unicode MS</vt:lpstr>
      <vt:lpstr>Calibri</vt:lpstr>
      <vt:lpstr>微软雅黑 Light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白毅平</cp:lastModifiedBy>
  <cp:revision>218</cp:revision>
  <dcterms:created xsi:type="dcterms:W3CDTF">2019-06-19T02:08:00Z</dcterms:created>
  <dcterms:modified xsi:type="dcterms:W3CDTF">2025-06-24T01:57:03Z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2052-12.1.0.21541</vt:lpwstr>
  </property>
  <property fmtid="{D5CDD505-2E9C-101B-9397-08002B2CF9AE}" pid="3" name="ICV">
    <vt:lpwstr>7A0C31A261194D40958F85795EB6D99B_13</vt:lpwstr>
  </property>
</Properties>
</file>